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hau Philomene One"/>
      <p:regular r:id="rId27"/>
      <p:italic r:id="rId28"/>
    </p:embeddedFont>
    <p:embeddedFont>
      <p:font typeface="Delius Swash Caps"/>
      <p:regular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anrope"/>
      <p:regular r:id="rId34"/>
      <p:bold r:id="rId35"/>
    </p:embeddedFont>
    <p:embeddedFont>
      <p:font typeface="Manrope Medium"/>
      <p:regular r:id="rId36"/>
      <p:bold r:id="rId37"/>
    </p:embeddedFont>
    <p:embeddedFont>
      <p:font typeface="Coda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hauPhilomeneOne-italic.fntdata"/><Relationship Id="rId27" Type="http://schemas.openxmlformats.org/officeDocument/2006/relationships/font" Target="fonts/ChauPhilomeneO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eliusSwashCap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-italic.fntdata"/><Relationship Id="rId13" Type="http://schemas.openxmlformats.org/officeDocument/2006/relationships/slide" Target="slides/slide7.xml"/><Relationship Id="rId35" Type="http://schemas.openxmlformats.org/officeDocument/2006/relationships/font" Target="fonts/Manrope-bold.fntdata"/><Relationship Id="rId12" Type="http://schemas.openxmlformats.org/officeDocument/2006/relationships/slide" Target="slides/slide6.xml"/><Relationship Id="rId34" Type="http://schemas.openxmlformats.org/officeDocument/2006/relationships/font" Target="fonts/Manrope-regular.fntdata"/><Relationship Id="rId15" Type="http://schemas.openxmlformats.org/officeDocument/2006/relationships/slide" Target="slides/slide9.xml"/><Relationship Id="rId37" Type="http://schemas.openxmlformats.org/officeDocument/2006/relationships/font" Target="fonts/ManropeMedium-bold.fntdata"/><Relationship Id="rId14" Type="http://schemas.openxmlformats.org/officeDocument/2006/relationships/slide" Target="slides/slide8.xml"/><Relationship Id="rId36" Type="http://schemas.openxmlformats.org/officeDocument/2006/relationships/font" Target="fonts/Manrope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od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43ff66a59_2_1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1243ff66a59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243ff66a59_2_2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1" name="Google Shape;1931;g1243ff66a59_2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121ceeb79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121ceeb79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21ceeb79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121ceeb79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2464e5459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9" name="Google Shape;2259;g12464e545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1243ff66a59_7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7" name="Google Shape;2327;g1243ff66a59_7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243ff66a59_7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5" name="Google Shape;2335;g1243ff66a59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121ceeb7937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2" name="Google Shape;2342;g121ceeb793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245c8fa3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2" name="Google Shape;2352;g1245c8fa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245c8fa35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g1245c8fa3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2464e545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12464e545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243ff66a59_2_1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g1243ff66a59_2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245c8fa1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1" name="Google Shape;2371;g1245c8fa1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243ff66a59_7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g1243ff66a59_7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243ff66a59_2_17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1243ff66a59_2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43ff66a59_2_17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g1243ff66a59_2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243ff66a59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g1243ff66a5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243ff66a59_2_20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1243ff66a59_2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1243ff66a59_2_1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9" name="Google Shape;1849;g1243ff66a59_2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1243ff66a59_2_2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6" name="Google Shape;1856;g1243ff66a59_2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 rot="-861">
            <a:off x="976950" y="1190900"/>
            <a:ext cx="71901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rot="245">
            <a:off x="2469300" y="3596575"/>
            <a:ext cx="4205400" cy="2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59" name="Google Shape;59;p1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" name="Google Shape;86;p14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" name="Google Shape;87;p14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" name="Google Shape;115;p14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type="title"/>
          </p:nvPr>
        </p:nvSpPr>
        <p:spPr>
          <a:xfrm flipH="1">
            <a:off x="751551" y="1592874"/>
            <a:ext cx="597300" cy="56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511013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2" type="subTitle"/>
          </p:nvPr>
        </p:nvSpPr>
        <p:spPr>
          <a:xfrm>
            <a:off x="1511013" y="1054700"/>
            <a:ext cx="1796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3" type="title"/>
          </p:nvPr>
        </p:nvSpPr>
        <p:spPr>
          <a:xfrm flipH="1">
            <a:off x="751551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4" type="subTitle"/>
          </p:nvPr>
        </p:nvSpPr>
        <p:spPr>
          <a:xfrm>
            <a:off x="1511013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5" type="subTitle"/>
          </p:nvPr>
        </p:nvSpPr>
        <p:spPr>
          <a:xfrm>
            <a:off x="1511013" y="2773700"/>
            <a:ext cx="1796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6" type="title"/>
          </p:nvPr>
        </p:nvSpPr>
        <p:spPr>
          <a:xfrm flipH="1">
            <a:off x="3524585" y="15927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7" type="subTitle"/>
          </p:nvPr>
        </p:nvSpPr>
        <p:spPr>
          <a:xfrm>
            <a:off x="4286953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8" type="title"/>
          </p:nvPr>
        </p:nvSpPr>
        <p:spPr>
          <a:xfrm flipH="1">
            <a:off x="3524585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9" type="subTitle"/>
          </p:nvPr>
        </p:nvSpPr>
        <p:spPr>
          <a:xfrm>
            <a:off x="4286953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3" type="subTitle"/>
          </p:nvPr>
        </p:nvSpPr>
        <p:spPr>
          <a:xfrm>
            <a:off x="4286952" y="2773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4" type="subTitle"/>
          </p:nvPr>
        </p:nvSpPr>
        <p:spPr>
          <a:xfrm>
            <a:off x="4286952" y="1054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15"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5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7" name="Google Shape;187;p15"/>
          <p:cNvCxnSpPr/>
          <p:nvPr/>
        </p:nvCxnSpPr>
        <p:spPr>
          <a:xfrm rot="10800000">
            <a:off x="6837975" y="2136603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5"/>
          <p:cNvCxnSpPr/>
          <p:nvPr/>
        </p:nvCxnSpPr>
        <p:spPr>
          <a:xfrm>
            <a:off x="700830" y="11"/>
            <a:ext cx="0" cy="123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5"/>
          <p:cNvSpPr txBox="1"/>
          <p:nvPr>
            <p:ph idx="16" type="title"/>
          </p:nvPr>
        </p:nvSpPr>
        <p:spPr>
          <a:xfrm flipH="1">
            <a:off x="6162945" y="15927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17" type="subTitle"/>
          </p:nvPr>
        </p:nvSpPr>
        <p:spPr>
          <a:xfrm>
            <a:off x="6937725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5"/>
          <p:cNvSpPr txBox="1"/>
          <p:nvPr>
            <p:ph idx="18" type="title"/>
          </p:nvPr>
        </p:nvSpPr>
        <p:spPr>
          <a:xfrm flipH="1">
            <a:off x="6162945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19" type="subTitle"/>
          </p:nvPr>
        </p:nvSpPr>
        <p:spPr>
          <a:xfrm>
            <a:off x="6937725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5"/>
          <p:cNvSpPr txBox="1"/>
          <p:nvPr>
            <p:ph idx="20" type="subTitle"/>
          </p:nvPr>
        </p:nvSpPr>
        <p:spPr>
          <a:xfrm>
            <a:off x="6937725" y="2773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21" type="subTitle"/>
          </p:nvPr>
        </p:nvSpPr>
        <p:spPr>
          <a:xfrm>
            <a:off x="6937725" y="1054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5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2" type="title"/>
          </p:nvPr>
        </p:nvSpPr>
        <p:spPr>
          <a:xfrm>
            <a:off x="1786500" y="27958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16"/>
          <p:cNvSpPr txBox="1"/>
          <p:nvPr>
            <p:ph idx="1" type="subTitle"/>
          </p:nvPr>
        </p:nvSpPr>
        <p:spPr>
          <a:xfrm>
            <a:off x="3246150" y="3693975"/>
            <a:ext cx="2651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16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201" name="Google Shape;201;p1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229" name="Google Shape;229;p1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6" name="Google Shape;256;p16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16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>
            <p:ph idx="1" type="body"/>
          </p:nvPr>
        </p:nvSpPr>
        <p:spPr>
          <a:xfrm>
            <a:off x="4250775" y="2421125"/>
            <a:ext cx="31329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261" name="Google Shape;261;p17"/>
          <p:cNvSpPr txBox="1"/>
          <p:nvPr>
            <p:ph type="title"/>
          </p:nvPr>
        </p:nvSpPr>
        <p:spPr>
          <a:xfrm>
            <a:off x="4250775" y="1676575"/>
            <a:ext cx="303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62" name="Google Shape;262;p17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263" name="Google Shape;263;p17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291" name="Google Shape;291;p17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8" name="Google Shape;318;p17"/>
          <p:cNvCxnSpPr/>
          <p:nvPr/>
        </p:nvCxnSpPr>
        <p:spPr>
          <a:xfrm>
            <a:off x="8442941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17"/>
          <p:cNvCxnSpPr/>
          <p:nvPr/>
        </p:nvCxnSpPr>
        <p:spPr>
          <a:xfrm>
            <a:off x="700830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 txBox="1"/>
          <p:nvPr>
            <p:ph idx="1" type="subTitle"/>
          </p:nvPr>
        </p:nvSpPr>
        <p:spPr>
          <a:xfrm>
            <a:off x="340665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2" type="subTitle"/>
          </p:nvPr>
        </p:nvSpPr>
        <p:spPr>
          <a:xfrm>
            <a:off x="5858600" y="3279880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3" type="subTitle"/>
          </p:nvPr>
        </p:nvSpPr>
        <p:spPr>
          <a:xfrm>
            <a:off x="58586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4" type="subTitle"/>
          </p:nvPr>
        </p:nvSpPr>
        <p:spPr>
          <a:xfrm>
            <a:off x="95470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5" type="subTitle"/>
          </p:nvPr>
        </p:nvSpPr>
        <p:spPr>
          <a:xfrm>
            <a:off x="9547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7" name="Google Shape;327;p18"/>
          <p:cNvSpPr txBox="1"/>
          <p:nvPr>
            <p:ph idx="6" type="subTitle"/>
          </p:nvPr>
        </p:nvSpPr>
        <p:spPr>
          <a:xfrm>
            <a:off x="340665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8" name="Google Shape;328;p1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29" name="Google Shape;329;p18"/>
          <p:cNvGrpSpPr/>
          <p:nvPr/>
        </p:nvGrpSpPr>
        <p:grpSpPr>
          <a:xfrm>
            <a:off x="0" y="4442090"/>
            <a:ext cx="700816" cy="701403"/>
            <a:chOff x="0" y="4442165"/>
            <a:chExt cx="700816" cy="701403"/>
          </a:xfrm>
        </p:grpSpPr>
        <p:sp>
          <p:nvSpPr>
            <p:cNvPr id="330" name="Google Shape;330;p1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8443050" y="-10"/>
            <a:ext cx="700816" cy="701403"/>
            <a:chOff x="0" y="4442165"/>
            <a:chExt cx="700816" cy="701403"/>
          </a:xfrm>
        </p:grpSpPr>
        <p:sp>
          <p:nvSpPr>
            <p:cNvPr id="358" name="Google Shape;358;p1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5" name="Google Shape;385;p18"/>
          <p:cNvCxnSpPr/>
          <p:nvPr/>
        </p:nvCxnSpPr>
        <p:spPr>
          <a:xfrm>
            <a:off x="700950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18"/>
          <p:cNvCxnSpPr/>
          <p:nvPr/>
        </p:nvCxnSpPr>
        <p:spPr>
          <a:xfrm>
            <a:off x="8443061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9"/>
          <p:cNvSpPr txBox="1"/>
          <p:nvPr>
            <p:ph type="title"/>
          </p:nvPr>
        </p:nvSpPr>
        <p:spPr>
          <a:xfrm>
            <a:off x="2184300" y="2976131"/>
            <a:ext cx="477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19"/>
          <p:cNvSpPr txBox="1"/>
          <p:nvPr>
            <p:ph idx="1" type="subTitle"/>
          </p:nvPr>
        </p:nvSpPr>
        <p:spPr>
          <a:xfrm>
            <a:off x="1666050" y="1609069"/>
            <a:ext cx="58119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1" name="Google Shape;391;p19"/>
          <p:cNvGrpSpPr/>
          <p:nvPr/>
        </p:nvGrpSpPr>
        <p:grpSpPr>
          <a:xfrm flipH="1">
            <a:off x="175" y="-10"/>
            <a:ext cx="700816" cy="701403"/>
            <a:chOff x="0" y="4442165"/>
            <a:chExt cx="700816" cy="701403"/>
          </a:xfrm>
        </p:grpSpPr>
        <p:sp>
          <p:nvSpPr>
            <p:cNvPr id="392" name="Google Shape;392;p1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9"/>
          <p:cNvGrpSpPr/>
          <p:nvPr/>
        </p:nvGrpSpPr>
        <p:grpSpPr>
          <a:xfrm flipH="1"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420" name="Google Shape;420;p1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7" name="Google Shape;447;p19"/>
          <p:cNvCxnSpPr/>
          <p:nvPr/>
        </p:nvCxnSpPr>
        <p:spPr>
          <a:xfrm>
            <a:off x="3063625" y="4442550"/>
            <a:ext cx="608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19"/>
          <p:cNvCxnSpPr/>
          <p:nvPr/>
        </p:nvCxnSpPr>
        <p:spPr>
          <a:xfrm>
            <a:off x="286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452" name="Google Shape;452;p20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453" name="Google Shape;453;p20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81" name="Google Shape;481;p20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82" name="Google Shape;482;p20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483" name="Google Shape;483;p2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0" name="Google Shape;510;p20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1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14" name="Google Shape;514;p21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515" name="Google Shape;515;p21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516" name="Google Shape;516;p21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3" name="Google Shape;543;p21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44" name="Google Shape;544;p21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545" name="Google Shape;545;p21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2" name="Google Shape;572;p21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3" name="Google Shape;573;p21"/>
          <p:cNvSpPr txBox="1"/>
          <p:nvPr>
            <p:ph idx="1" type="subTitle"/>
          </p:nvPr>
        </p:nvSpPr>
        <p:spPr>
          <a:xfrm>
            <a:off x="4902838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21"/>
          <p:cNvSpPr txBox="1"/>
          <p:nvPr>
            <p:ph idx="2" type="subTitle"/>
          </p:nvPr>
        </p:nvSpPr>
        <p:spPr>
          <a:xfrm>
            <a:off x="1493762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21"/>
          <p:cNvSpPr txBox="1"/>
          <p:nvPr>
            <p:ph idx="3" type="title"/>
          </p:nvPr>
        </p:nvSpPr>
        <p:spPr>
          <a:xfrm>
            <a:off x="1877612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576" name="Google Shape;576;p21"/>
          <p:cNvSpPr txBox="1"/>
          <p:nvPr>
            <p:ph idx="4" type="title"/>
          </p:nvPr>
        </p:nvSpPr>
        <p:spPr>
          <a:xfrm>
            <a:off x="5286688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0" name="Google Shape;580;p22"/>
          <p:cNvSpPr txBox="1"/>
          <p:nvPr>
            <p:ph idx="2" type="ctrTitle"/>
          </p:nvPr>
        </p:nvSpPr>
        <p:spPr>
          <a:xfrm>
            <a:off x="2067713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1" name="Google Shape;581;p22"/>
          <p:cNvSpPr txBox="1"/>
          <p:nvPr>
            <p:ph idx="1" type="subTitle"/>
          </p:nvPr>
        </p:nvSpPr>
        <p:spPr>
          <a:xfrm>
            <a:off x="1822763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2" name="Google Shape;582;p22"/>
          <p:cNvSpPr txBox="1"/>
          <p:nvPr>
            <p:ph idx="3" type="ctrTitle"/>
          </p:nvPr>
        </p:nvSpPr>
        <p:spPr>
          <a:xfrm>
            <a:off x="5254387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3" name="Google Shape;583;p22"/>
          <p:cNvSpPr txBox="1"/>
          <p:nvPr>
            <p:ph idx="4" type="subTitle"/>
          </p:nvPr>
        </p:nvSpPr>
        <p:spPr>
          <a:xfrm>
            <a:off x="5009437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4" name="Google Shape;584;p22"/>
          <p:cNvSpPr txBox="1"/>
          <p:nvPr>
            <p:ph idx="5" type="ctrTitle"/>
          </p:nvPr>
        </p:nvSpPr>
        <p:spPr>
          <a:xfrm>
            <a:off x="2067713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5" name="Google Shape;585;p22"/>
          <p:cNvSpPr txBox="1"/>
          <p:nvPr>
            <p:ph idx="6" type="subTitle"/>
          </p:nvPr>
        </p:nvSpPr>
        <p:spPr>
          <a:xfrm>
            <a:off x="1822763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6" name="Google Shape;586;p22"/>
          <p:cNvSpPr txBox="1"/>
          <p:nvPr>
            <p:ph idx="7" type="ctrTitle"/>
          </p:nvPr>
        </p:nvSpPr>
        <p:spPr>
          <a:xfrm>
            <a:off x="5254387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7" name="Google Shape;587;p22"/>
          <p:cNvSpPr txBox="1"/>
          <p:nvPr>
            <p:ph idx="8" type="subTitle"/>
          </p:nvPr>
        </p:nvSpPr>
        <p:spPr>
          <a:xfrm>
            <a:off x="5009437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588" name="Google Shape;588;p22"/>
          <p:cNvGrpSpPr/>
          <p:nvPr/>
        </p:nvGrpSpPr>
        <p:grpSpPr>
          <a:xfrm>
            <a:off x="4" y="11"/>
            <a:ext cx="9190871" cy="5143482"/>
            <a:chOff x="4" y="11"/>
            <a:chExt cx="9190871" cy="5143482"/>
          </a:xfrm>
        </p:grpSpPr>
        <p:grpSp>
          <p:nvGrpSpPr>
            <p:cNvPr id="589" name="Google Shape;589;p22"/>
            <p:cNvGrpSpPr/>
            <p:nvPr/>
          </p:nvGrpSpPr>
          <p:grpSpPr>
            <a:xfrm flipH="1" rot="10800000"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590" name="Google Shape;590;p2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7" name="Google Shape;617;p22"/>
            <p:cNvGrpSpPr/>
            <p:nvPr/>
          </p:nvGrpSpPr>
          <p:grpSpPr>
            <a:xfrm flipH="1" rot="10800000">
              <a:off x="4" y="11"/>
              <a:ext cx="700816" cy="701403"/>
              <a:chOff x="0" y="4442165"/>
              <a:chExt cx="700816" cy="701403"/>
            </a:xfrm>
          </p:grpSpPr>
          <p:sp>
            <p:nvSpPr>
              <p:cNvPr id="618" name="Google Shape;618;p2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5" name="Google Shape;645;p22"/>
            <p:cNvCxnSpPr/>
            <p:nvPr/>
          </p:nvCxnSpPr>
          <p:spPr>
            <a:xfrm rot="10800000">
              <a:off x="700950" y="125"/>
              <a:ext cx="0" cy="3567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7805175" y="4430925"/>
              <a:ext cx="1385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3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50" name="Google Shape;650;p23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651" name="Google Shape;651;p23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652" name="Google Shape;652;p2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9" name="Google Shape;679;p23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80" name="Google Shape;680;p23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681" name="Google Shape;681;p2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8" name="Google Shape;708;p23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bg>
      <p:bgPr>
        <a:solidFill>
          <a:schemeClr val="dk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4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12" name="Google Shape;712;p24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1" name="Google Shape;741;p24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42" name="Google Shape;742;p24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0" name="Google Shape;770;p24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5"/>
          <p:cNvSpPr txBox="1"/>
          <p:nvPr>
            <p:ph idx="1" type="subTitle"/>
          </p:nvPr>
        </p:nvSpPr>
        <p:spPr>
          <a:xfrm>
            <a:off x="5032694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4" name="Google Shape;774;p25"/>
          <p:cNvSpPr txBox="1"/>
          <p:nvPr>
            <p:ph idx="2" type="subTitle"/>
          </p:nvPr>
        </p:nvSpPr>
        <p:spPr>
          <a:xfrm>
            <a:off x="5032694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5" name="Google Shape;775;p25"/>
          <p:cNvSpPr txBox="1"/>
          <p:nvPr>
            <p:ph idx="3" type="subTitle"/>
          </p:nvPr>
        </p:nvSpPr>
        <p:spPr>
          <a:xfrm>
            <a:off x="1921319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6" name="Google Shape;776;p25"/>
          <p:cNvSpPr txBox="1"/>
          <p:nvPr>
            <p:ph idx="4" type="subTitle"/>
          </p:nvPr>
        </p:nvSpPr>
        <p:spPr>
          <a:xfrm>
            <a:off x="1921319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7" name="Google Shape;777;p25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8" name="Google Shape;778;p25"/>
          <p:cNvGrpSpPr/>
          <p:nvPr/>
        </p:nvGrpSpPr>
        <p:grpSpPr>
          <a:xfrm flipH="1">
            <a:off x="125" y="8"/>
            <a:ext cx="9143591" cy="5143485"/>
            <a:chOff x="125" y="8"/>
            <a:chExt cx="9143591" cy="5143485"/>
          </a:xfrm>
        </p:grpSpPr>
        <p:grpSp>
          <p:nvGrpSpPr>
            <p:cNvPr id="779" name="Google Shape;779;p25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780" name="Google Shape;780;p2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25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808" name="Google Shape;808;p2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5" name="Google Shape;835;p25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25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6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40" name="Google Shape;840;p26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841" name="Google Shape;841;p2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26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869" name="Google Shape;869;p2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6" name="Google Shape;896;p26"/>
          <p:cNvCxnSpPr/>
          <p:nvPr/>
        </p:nvCxnSpPr>
        <p:spPr>
          <a:xfrm rot="10800000">
            <a:off x="125" y="700950"/>
            <a:ext cx="1763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p26"/>
          <p:cNvCxnSpPr/>
          <p:nvPr/>
        </p:nvCxnSpPr>
        <p:spPr>
          <a:xfrm rot="10800000">
            <a:off x="4504188" y="4442090"/>
            <a:ext cx="463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solidFill>
          <a:schemeClr val="dk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27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901" name="Google Shape;901;p27"/>
          <p:cNvGrpSpPr/>
          <p:nvPr/>
        </p:nvGrpSpPr>
        <p:grpSpPr>
          <a:xfrm>
            <a:off x="125" y="8"/>
            <a:ext cx="9143591" cy="5143485"/>
            <a:chOff x="125" y="8"/>
            <a:chExt cx="9143591" cy="5143485"/>
          </a:xfrm>
        </p:grpSpPr>
        <p:grpSp>
          <p:nvGrpSpPr>
            <p:cNvPr id="902" name="Google Shape;902;p27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903" name="Google Shape;903;p2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27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931" name="Google Shape;931;p2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8" name="Google Shape;958;p27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27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3" name="Google Shape;963;p28"/>
          <p:cNvSpPr txBox="1"/>
          <p:nvPr>
            <p:ph idx="2" type="title"/>
          </p:nvPr>
        </p:nvSpPr>
        <p:spPr>
          <a:xfrm>
            <a:off x="1073450" y="19530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4" name="Google Shape;964;p28"/>
          <p:cNvSpPr txBox="1"/>
          <p:nvPr>
            <p:ph idx="1" type="subTitle"/>
          </p:nvPr>
        </p:nvSpPr>
        <p:spPr>
          <a:xfrm>
            <a:off x="101960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5" name="Google Shape;965;p28"/>
          <p:cNvSpPr txBox="1"/>
          <p:nvPr>
            <p:ph idx="3" type="title"/>
          </p:nvPr>
        </p:nvSpPr>
        <p:spPr>
          <a:xfrm>
            <a:off x="6229150" y="194840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6" name="Google Shape;966;p28"/>
          <p:cNvSpPr txBox="1"/>
          <p:nvPr>
            <p:ph idx="4" type="subTitle"/>
          </p:nvPr>
        </p:nvSpPr>
        <p:spPr>
          <a:xfrm>
            <a:off x="6175300" y="2297300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7" name="Google Shape;967;p28"/>
          <p:cNvSpPr txBox="1"/>
          <p:nvPr>
            <p:ph idx="5" type="title"/>
          </p:nvPr>
        </p:nvSpPr>
        <p:spPr>
          <a:xfrm>
            <a:off x="365130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8" name="Google Shape;968;p28"/>
          <p:cNvSpPr txBox="1"/>
          <p:nvPr>
            <p:ph idx="6" type="subTitle"/>
          </p:nvPr>
        </p:nvSpPr>
        <p:spPr>
          <a:xfrm>
            <a:off x="359745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9" name="Google Shape;969;p28"/>
          <p:cNvSpPr txBox="1"/>
          <p:nvPr>
            <p:ph idx="7" type="title"/>
          </p:nvPr>
        </p:nvSpPr>
        <p:spPr>
          <a:xfrm>
            <a:off x="3651300" y="19577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0" name="Google Shape;970;p28"/>
          <p:cNvSpPr txBox="1"/>
          <p:nvPr>
            <p:ph idx="8" type="subTitle"/>
          </p:nvPr>
        </p:nvSpPr>
        <p:spPr>
          <a:xfrm>
            <a:off x="359745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71" name="Google Shape;971;p28"/>
          <p:cNvSpPr txBox="1"/>
          <p:nvPr>
            <p:ph idx="9" type="title"/>
          </p:nvPr>
        </p:nvSpPr>
        <p:spPr>
          <a:xfrm>
            <a:off x="107345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2" name="Google Shape;972;p28"/>
          <p:cNvSpPr txBox="1"/>
          <p:nvPr>
            <p:ph idx="13" type="subTitle"/>
          </p:nvPr>
        </p:nvSpPr>
        <p:spPr>
          <a:xfrm>
            <a:off x="101960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73" name="Google Shape;973;p28"/>
          <p:cNvSpPr txBox="1"/>
          <p:nvPr>
            <p:ph idx="14" type="title"/>
          </p:nvPr>
        </p:nvSpPr>
        <p:spPr>
          <a:xfrm>
            <a:off x="6229150" y="3729249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4" name="Google Shape;974;p28"/>
          <p:cNvSpPr txBox="1"/>
          <p:nvPr>
            <p:ph idx="15" type="subTitle"/>
          </p:nvPr>
        </p:nvSpPr>
        <p:spPr>
          <a:xfrm>
            <a:off x="6175300" y="4068900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grpSp>
        <p:nvGrpSpPr>
          <p:cNvPr id="975" name="Google Shape;975;p28"/>
          <p:cNvGrpSpPr/>
          <p:nvPr/>
        </p:nvGrpSpPr>
        <p:grpSpPr>
          <a:xfrm flipH="1" rot="10800000">
            <a:off x="0" y="-50"/>
            <a:ext cx="9143866" cy="5143618"/>
            <a:chOff x="0" y="-10"/>
            <a:chExt cx="9143866" cy="5143618"/>
          </a:xfrm>
        </p:grpSpPr>
        <p:grpSp>
          <p:nvGrpSpPr>
            <p:cNvPr id="976" name="Google Shape;976;p28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977" name="Google Shape;977;p2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4" name="Google Shape;1004;p28"/>
            <p:cNvCxnSpPr/>
            <p:nvPr/>
          </p:nvCxnSpPr>
          <p:spPr>
            <a:xfrm>
              <a:off x="700950" y="3013608"/>
              <a:ext cx="0" cy="2130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05" name="Google Shape;1005;p28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006" name="Google Shape;1006;p2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33" name="Google Shape;1033;p28"/>
            <p:cNvCxnSpPr/>
            <p:nvPr/>
          </p:nvCxnSpPr>
          <p:spPr>
            <a:xfrm>
              <a:off x="8443061" y="11"/>
              <a:ext cx="0" cy="3029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solidFill>
          <a:schemeClr val="dk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9"/>
          <p:cNvSpPr txBox="1"/>
          <p:nvPr>
            <p:ph type="ctrTitle"/>
          </p:nvPr>
        </p:nvSpPr>
        <p:spPr>
          <a:xfrm>
            <a:off x="2574900" y="462125"/>
            <a:ext cx="3994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7" name="Google Shape;1037;p29"/>
          <p:cNvSpPr txBox="1"/>
          <p:nvPr>
            <p:ph idx="1" type="subTitle"/>
          </p:nvPr>
        </p:nvSpPr>
        <p:spPr>
          <a:xfrm>
            <a:off x="2763300" y="1519175"/>
            <a:ext cx="3617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8" name="Google Shape;1038;p29"/>
          <p:cNvSpPr txBox="1"/>
          <p:nvPr/>
        </p:nvSpPr>
        <p:spPr>
          <a:xfrm>
            <a:off x="2643888" y="3565275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/>
              </a:rPr>
              <a:t>Freepi</a:t>
            </a:r>
            <a:r>
              <a:rPr b="1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k</a:t>
            </a:r>
            <a:endParaRPr b="1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039" name="Google Shape;1039;p29"/>
          <p:cNvGrpSpPr/>
          <p:nvPr/>
        </p:nvGrpSpPr>
        <p:grpSpPr>
          <a:xfrm>
            <a:off x="132" y="8"/>
            <a:ext cx="9143585" cy="5143485"/>
            <a:chOff x="132" y="8"/>
            <a:chExt cx="9143585" cy="5143485"/>
          </a:xfrm>
        </p:grpSpPr>
        <p:grpSp>
          <p:nvGrpSpPr>
            <p:cNvPr id="1040" name="Google Shape;1040;p29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1041" name="Google Shape;1041;p29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29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1069" name="Google Shape;1069;p29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6" name="Google Shape;1096;p29"/>
            <p:cNvCxnSpPr/>
            <p:nvPr/>
          </p:nvCxnSpPr>
          <p:spPr>
            <a:xfrm rot="10800000">
              <a:off x="175" y="700950"/>
              <a:ext cx="1966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9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1_1_1_1">
    <p:bg>
      <p:bgPr>
        <a:solidFill>
          <a:schemeClr val="dk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30"/>
          <p:cNvSpPr txBox="1"/>
          <p:nvPr>
            <p:ph idx="1" type="subTitle"/>
          </p:nvPr>
        </p:nvSpPr>
        <p:spPr>
          <a:xfrm>
            <a:off x="1944900" y="1044250"/>
            <a:ext cx="52542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" name="Google Shape;1101;p3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2" name="Google Shape;1102;p30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103" name="Google Shape;1103;p3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30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131" name="Google Shape;1131;p3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8" name="Google Shape;1158;p30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30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bg>
      <p:bgPr>
        <a:solidFill>
          <a:schemeClr val="dk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31"/>
          <p:cNvSpPr txBox="1"/>
          <p:nvPr>
            <p:ph idx="1" type="body"/>
          </p:nvPr>
        </p:nvSpPr>
        <p:spPr>
          <a:xfrm>
            <a:off x="694400" y="1060475"/>
            <a:ext cx="37788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63" name="Google Shape;1163;p31"/>
          <p:cNvSpPr txBox="1"/>
          <p:nvPr>
            <p:ph idx="2" type="body"/>
          </p:nvPr>
        </p:nvSpPr>
        <p:spPr>
          <a:xfrm>
            <a:off x="4670800" y="2114524"/>
            <a:ext cx="37788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5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64" name="Google Shape;1164;p31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65" name="Google Shape;1165;p31"/>
          <p:cNvGrpSpPr/>
          <p:nvPr/>
        </p:nvGrpSpPr>
        <p:grpSpPr>
          <a:xfrm>
            <a:off x="0" y="-10"/>
            <a:ext cx="700816" cy="701403"/>
            <a:chOff x="0" y="4442165"/>
            <a:chExt cx="700816" cy="701403"/>
          </a:xfrm>
        </p:grpSpPr>
        <p:sp>
          <p:nvSpPr>
            <p:cNvPr id="1166" name="Google Shape;1166;p3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31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1194" name="Google Shape;1194;p3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1" name="Google Shape;1221;p31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2" name="Google Shape;1222;p31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dk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33"/>
          <p:cNvGrpSpPr/>
          <p:nvPr/>
        </p:nvGrpSpPr>
        <p:grpSpPr>
          <a:xfrm>
            <a:off x="8443175" y="-10"/>
            <a:ext cx="700816" cy="701403"/>
            <a:chOff x="0" y="4442165"/>
            <a:chExt cx="700816" cy="701403"/>
          </a:xfrm>
        </p:grpSpPr>
        <p:sp>
          <p:nvSpPr>
            <p:cNvPr id="1227" name="Google Shape;1227;p33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33"/>
          <p:cNvGrpSpPr/>
          <p:nvPr/>
        </p:nvGrpSpPr>
        <p:grpSpPr>
          <a:xfrm>
            <a:off x="175" y="4442540"/>
            <a:ext cx="700816" cy="701403"/>
            <a:chOff x="0" y="4442165"/>
            <a:chExt cx="700816" cy="701403"/>
          </a:xfrm>
        </p:grpSpPr>
        <p:sp>
          <p:nvSpPr>
            <p:cNvPr id="1255" name="Google Shape;1255;p33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2" name="Google Shape;1282;p33"/>
          <p:cNvCxnSpPr/>
          <p:nvPr/>
        </p:nvCxnSpPr>
        <p:spPr>
          <a:xfrm rot="10800000">
            <a:off x="175" y="4442550"/>
            <a:ext cx="2325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3" name="Google Shape;1283;p33"/>
          <p:cNvCxnSpPr/>
          <p:nvPr/>
        </p:nvCxnSpPr>
        <p:spPr>
          <a:xfrm rot="10800000">
            <a:off x="3387479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solidFill>
          <a:schemeClr val="dk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6" name="Google Shape;1286;p34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287" name="Google Shape;1287;p3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34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315" name="Google Shape;1315;p3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2" name="Google Shape;1342;p34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34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bg>
      <p:bgPr>
        <a:solidFill>
          <a:schemeClr val="dk1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35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347" name="Google Shape;1347;p3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375" name="Google Shape;1375;p3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2" name="Google Shape;1402;p35"/>
          <p:cNvCxnSpPr/>
          <p:nvPr/>
        </p:nvCxnSpPr>
        <p:spPr>
          <a:xfrm rot="10800000">
            <a:off x="6837975" y="2136603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35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abs/1507.05259" TargetMode="External"/><Relationship Id="rId4" Type="http://schemas.openxmlformats.org/officeDocument/2006/relationships/hyperlink" Target="https://arxiv.org/abs/2106.0077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ropublica.org/article/how-we-analyzed-the-compas-recidivism-algorith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6"/>
          <p:cNvSpPr/>
          <p:nvPr/>
        </p:nvSpPr>
        <p:spPr>
          <a:xfrm>
            <a:off x="1810175" y="3142700"/>
            <a:ext cx="5523900" cy="10473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9" name="Google Shape;1409;p36"/>
          <p:cNvGrpSpPr/>
          <p:nvPr/>
        </p:nvGrpSpPr>
        <p:grpSpPr>
          <a:xfrm>
            <a:off x="1808449" y="3142854"/>
            <a:ext cx="5527119" cy="1047448"/>
            <a:chOff x="2040350" y="4322750"/>
            <a:chExt cx="5544863" cy="512400"/>
          </a:xfrm>
        </p:grpSpPr>
        <p:sp>
          <p:nvSpPr>
            <p:cNvPr id="1410" name="Google Shape;1410;p36"/>
            <p:cNvSpPr/>
            <p:nvPr/>
          </p:nvSpPr>
          <p:spPr>
            <a:xfrm>
              <a:off x="2668375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28615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2119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1475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38923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37635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35057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35701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31835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2925950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608313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38279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363475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3376950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33123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30547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27971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369912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3441325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2479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29903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27327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31191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62763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64694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7" y="1"/>
                  </a:moveTo>
                  <a:lnTo>
                    <a:pt x="1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7500263" y="4698778"/>
              <a:ext cx="84950" cy="136370"/>
            </a:xfrm>
            <a:custGeom>
              <a:rect b="b" l="l" r="r" t="t"/>
              <a:pathLst>
                <a:path extrusionOk="0" h="3363" w="3398">
                  <a:moveTo>
                    <a:pt x="3397" y="1"/>
                  </a:moveTo>
                  <a:lnTo>
                    <a:pt x="1275" y="2096"/>
                  </a:lnTo>
                  <a:lnTo>
                    <a:pt x="1" y="3362"/>
                  </a:lnTo>
                  <a:lnTo>
                    <a:pt x="463" y="3362"/>
                  </a:lnTo>
                  <a:lnTo>
                    <a:pt x="1450" y="2384"/>
                  </a:lnTo>
                  <a:lnTo>
                    <a:pt x="1459" y="2384"/>
                  </a:lnTo>
                  <a:lnTo>
                    <a:pt x="3397" y="463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7371463" y="4492009"/>
              <a:ext cx="213750" cy="343134"/>
            </a:xfrm>
            <a:custGeom>
              <a:rect b="b" l="l" r="r" t="t"/>
              <a:pathLst>
                <a:path extrusionOk="0" h="8462" w="8550">
                  <a:moveTo>
                    <a:pt x="8549" y="0"/>
                  </a:moveTo>
                  <a:lnTo>
                    <a:pt x="3913" y="4593"/>
                  </a:lnTo>
                  <a:lnTo>
                    <a:pt x="3913" y="4584"/>
                  </a:lnTo>
                  <a:lnTo>
                    <a:pt x="1" y="8461"/>
                  </a:lnTo>
                  <a:lnTo>
                    <a:pt x="464" y="8461"/>
                  </a:lnTo>
                  <a:lnTo>
                    <a:pt x="4087" y="4873"/>
                  </a:lnTo>
                  <a:lnTo>
                    <a:pt x="8549" y="463"/>
                  </a:lnTo>
                  <a:lnTo>
                    <a:pt x="8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711366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9187" y="3546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361" y="3834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71780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7868" y="4855"/>
                  </a:lnTo>
                  <a:lnTo>
                    <a:pt x="7868" y="4847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8043" y="5135"/>
                  </a:lnTo>
                  <a:lnTo>
                    <a:pt x="8051" y="513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67916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653411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7564663" y="4802507"/>
              <a:ext cx="20550" cy="32643"/>
            </a:xfrm>
            <a:custGeom>
              <a:rect b="b" l="l" r="r" t="t"/>
              <a:pathLst>
                <a:path extrusionOk="0" h="805" w="822">
                  <a:moveTo>
                    <a:pt x="821" y="1"/>
                  </a:moveTo>
                  <a:lnTo>
                    <a:pt x="0" y="804"/>
                  </a:lnTo>
                  <a:lnTo>
                    <a:pt x="472" y="804"/>
                  </a:lnTo>
                  <a:lnTo>
                    <a:pt x="821" y="455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7435863" y="4595373"/>
              <a:ext cx="149350" cy="239772"/>
            </a:xfrm>
            <a:custGeom>
              <a:rect b="b" l="l" r="r" t="t"/>
              <a:pathLst>
                <a:path extrusionOk="0" h="5913" w="5974">
                  <a:moveTo>
                    <a:pt x="5973" y="1"/>
                  </a:moveTo>
                  <a:lnTo>
                    <a:pt x="2594" y="3345"/>
                  </a:lnTo>
                  <a:lnTo>
                    <a:pt x="1" y="5912"/>
                  </a:lnTo>
                  <a:lnTo>
                    <a:pt x="463" y="5912"/>
                  </a:lnTo>
                  <a:lnTo>
                    <a:pt x="2769" y="3633"/>
                  </a:lnTo>
                  <a:lnTo>
                    <a:pt x="5973" y="46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72424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6558" y="6156"/>
                  </a:lnTo>
                  <a:lnTo>
                    <a:pt x="6549" y="6156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6733" y="644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69848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823" y="944"/>
                  </a:lnTo>
                  <a:lnTo>
                    <a:pt x="11823" y="935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997" y="1223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69204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66629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64051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7307088" y="4388605"/>
              <a:ext cx="278125" cy="446537"/>
            </a:xfrm>
            <a:custGeom>
              <a:rect b="b" l="l" r="r" t="t"/>
              <a:pathLst>
                <a:path extrusionOk="0" h="11012" w="11125">
                  <a:moveTo>
                    <a:pt x="11124" y="1"/>
                  </a:moveTo>
                  <a:lnTo>
                    <a:pt x="5230" y="5833"/>
                  </a:lnTo>
                  <a:lnTo>
                    <a:pt x="0" y="11011"/>
                  </a:lnTo>
                  <a:lnTo>
                    <a:pt x="463" y="11011"/>
                  </a:lnTo>
                  <a:lnTo>
                    <a:pt x="5405" y="6122"/>
                  </a:lnTo>
                  <a:lnTo>
                    <a:pt x="11124" y="463"/>
                  </a:lnTo>
                  <a:lnTo>
                    <a:pt x="111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70492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0504" y="224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679" y="2533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68560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6598513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63407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67272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26109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25465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24177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2288975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2040350" y="4322750"/>
              <a:ext cx="321575" cy="512390"/>
            </a:xfrm>
            <a:custGeom>
              <a:rect b="b" l="l" r="r" t="t"/>
              <a:pathLst>
                <a:path extrusionOk="0" h="12636" w="12863">
                  <a:moveTo>
                    <a:pt x="12399" y="1"/>
                  </a:moveTo>
                  <a:lnTo>
                    <a:pt x="1" y="12277"/>
                  </a:lnTo>
                  <a:lnTo>
                    <a:pt x="1" y="12635"/>
                  </a:lnTo>
                  <a:lnTo>
                    <a:pt x="105" y="12635"/>
                  </a:lnTo>
                  <a:lnTo>
                    <a:pt x="12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20958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24821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23533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21602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2040350" y="4322750"/>
              <a:ext cx="192775" cy="309478"/>
            </a:xfrm>
            <a:custGeom>
              <a:rect b="b" l="l" r="r" t="t"/>
              <a:pathLst>
                <a:path extrusionOk="0" h="7632" w="7711">
                  <a:moveTo>
                    <a:pt x="7248" y="1"/>
                  </a:moveTo>
                  <a:lnTo>
                    <a:pt x="1" y="7178"/>
                  </a:lnTo>
                  <a:lnTo>
                    <a:pt x="1" y="7632"/>
                  </a:lnTo>
                  <a:lnTo>
                    <a:pt x="7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2040350" y="4322750"/>
              <a:ext cx="128375" cy="206116"/>
            </a:xfrm>
            <a:custGeom>
              <a:rect b="b" l="l" r="r" t="t"/>
              <a:pathLst>
                <a:path extrusionOk="0" h="5083" w="5135">
                  <a:moveTo>
                    <a:pt x="4672" y="1"/>
                  </a:moveTo>
                  <a:lnTo>
                    <a:pt x="1" y="4628"/>
                  </a:lnTo>
                  <a:lnTo>
                    <a:pt x="1" y="5082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222457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2040350" y="4322750"/>
              <a:ext cx="257175" cy="412880"/>
            </a:xfrm>
            <a:custGeom>
              <a:rect b="b" l="l" r="r" t="t"/>
              <a:pathLst>
                <a:path extrusionOk="0" h="10182" w="10287">
                  <a:moveTo>
                    <a:pt x="9824" y="1"/>
                  </a:moveTo>
                  <a:lnTo>
                    <a:pt x="1" y="9728"/>
                  </a:lnTo>
                  <a:lnTo>
                    <a:pt x="1" y="10182"/>
                  </a:lnTo>
                  <a:lnTo>
                    <a:pt x="10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2040350" y="4322750"/>
              <a:ext cx="63975" cy="102713"/>
            </a:xfrm>
            <a:custGeom>
              <a:rect b="b" l="l" r="r" t="t"/>
              <a:pathLst>
                <a:path extrusionOk="0" h="2533" w="2559">
                  <a:moveTo>
                    <a:pt x="2096" y="1"/>
                  </a:moveTo>
                  <a:lnTo>
                    <a:pt x="1" y="2070"/>
                  </a:lnTo>
                  <a:lnTo>
                    <a:pt x="1" y="2533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47964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46676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44098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44742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40876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47320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4538838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428103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42164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39588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460321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43454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1520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38944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0232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52436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51148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48570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9214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51792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9861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505047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60189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57611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58255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54389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5890188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56323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55677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53101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595456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569676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55033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52457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53745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p36"/>
          <p:cNvSpPr txBox="1"/>
          <p:nvPr>
            <p:ph type="ctrTitle"/>
          </p:nvPr>
        </p:nvSpPr>
        <p:spPr>
          <a:xfrm rot="-861">
            <a:off x="976950" y="1338025"/>
            <a:ext cx="71901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Project 4: </a:t>
            </a:r>
            <a:r>
              <a:rPr lang="en" sz="3800"/>
              <a:t>Algorithm  Implementation and Evaluation</a:t>
            </a:r>
            <a:endParaRPr sz="3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04" name="Google Shape;1504;p36"/>
          <p:cNvSpPr/>
          <p:nvPr/>
        </p:nvSpPr>
        <p:spPr>
          <a:xfrm>
            <a:off x="1865626" y="3236830"/>
            <a:ext cx="5412300" cy="85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36"/>
          <p:cNvSpPr txBox="1"/>
          <p:nvPr>
            <p:ph idx="1" type="subTitle"/>
          </p:nvPr>
        </p:nvSpPr>
        <p:spPr>
          <a:xfrm rot="381">
            <a:off x="1865615" y="3237126"/>
            <a:ext cx="5412300" cy="8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Group 6: Rishav Agarwal (ra3141), Jingwei Liao (jl5983),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Ke Liu (kl3344), Jiuru Wang (jw4150), Xinran Wang (xw2809)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3" name="Google Shape;1933;p45"/>
          <p:cNvGrpSpPr/>
          <p:nvPr/>
        </p:nvGrpSpPr>
        <p:grpSpPr>
          <a:xfrm>
            <a:off x="915541" y="1764888"/>
            <a:ext cx="725094" cy="725617"/>
            <a:chOff x="796654" y="914388"/>
            <a:chExt cx="725094" cy="725617"/>
          </a:xfrm>
        </p:grpSpPr>
        <p:grpSp>
          <p:nvGrpSpPr>
            <p:cNvPr id="1934" name="Google Shape;1934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35" name="Google Shape;1935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1936" name="Google Shape;1936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3" name="Google Shape;1963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64" name="Google Shape;1964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5" name="Google Shape;1965;p45"/>
          <p:cNvGrpSpPr/>
          <p:nvPr/>
        </p:nvGrpSpPr>
        <p:grpSpPr>
          <a:xfrm>
            <a:off x="915554" y="2928988"/>
            <a:ext cx="725094" cy="725617"/>
            <a:chOff x="796654" y="914388"/>
            <a:chExt cx="725094" cy="725617"/>
          </a:xfrm>
        </p:grpSpPr>
        <p:grpSp>
          <p:nvGrpSpPr>
            <p:cNvPr id="1966" name="Google Shape;1966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67" name="Google Shape;1967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1968" name="Google Shape;1968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95" name="Google Shape;1995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6" name="Google Shape;1996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7" name="Google Shape;1997;p45"/>
          <p:cNvGrpSpPr/>
          <p:nvPr/>
        </p:nvGrpSpPr>
        <p:grpSpPr>
          <a:xfrm>
            <a:off x="883179" y="4119263"/>
            <a:ext cx="725094" cy="725617"/>
            <a:chOff x="796654" y="914388"/>
            <a:chExt cx="725094" cy="725617"/>
          </a:xfrm>
        </p:grpSpPr>
        <p:grpSp>
          <p:nvGrpSpPr>
            <p:cNvPr id="1998" name="Google Shape;1998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99" name="Google Shape;1999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2000" name="Google Shape;2000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4" name="Google Shape;2024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27" name="Google Shape;2027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8" name="Google Shape;2028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9" name="Google Shape;2029;p45"/>
          <p:cNvSpPr txBox="1"/>
          <p:nvPr>
            <p:ph type="title"/>
          </p:nvPr>
        </p:nvSpPr>
        <p:spPr>
          <a:xfrm>
            <a:off x="796638" y="3585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Formulas</a:t>
            </a:r>
            <a:endParaRPr/>
          </a:p>
        </p:txBody>
      </p:sp>
      <p:sp>
        <p:nvSpPr>
          <p:cNvPr id="2030" name="Google Shape;2030;p45"/>
          <p:cNvSpPr txBox="1"/>
          <p:nvPr/>
        </p:nvSpPr>
        <p:spPr>
          <a:xfrm>
            <a:off x="1834550" y="2898125"/>
            <a:ext cx="2557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Maximizing Accuracy Under Fairness Constraints</a:t>
            </a:r>
            <a:endParaRPr sz="16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031" name="Google Shape;2031;p45"/>
          <p:cNvSpPr txBox="1"/>
          <p:nvPr/>
        </p:nvSpPr>
        <p:spPr>
          <a:xfrm>
            <a:off x="1834550" y="4073163"/>
            <a:ext cx="2804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Maximizing Fairness Under Accuracy Constraints</a:t>
            </a:r>
            <a:endParaRPr sz="16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032" name="Google Shape;2032;p45"/>
          <p:cNvSpPr txBox="1"/>
          <p:nvPr/>
        </p:nvSpPr>
        <p:spPr>
          <a:xfrm>
            <a:off x="1834550" y="1913050"/>
            <a:ext cx="2025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Decision Boundary Covariance</a:t>
            </a:r>
            <a:endParaRPr b="0" i="0" sz="1600" u="none" cap="none" strike="noStrike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grpSp>
        <p:nvGrpSpPr>
          <p:cNvPr id="2033" name="Google Shape;2033;p45"/>
          <p:cNvGrpSpPr/>
          <p:nvPr/>
        </p:nvGrpSpPr>
        <p:grpSpPr>
          <a:xfrm>
            <a:off x="1079924" y="4309075"/>
            <a:ext cx="331611" cy="331674"/>
            <a:chOff x="5774124" y="4294550"/>
            <a:chExt cx="331611" cy="331674"/>
          </a:xfrm>
        </p:grpSpPr>
        <p:sp>
          <p:nvSpPr>
            <p:cNvPr id="2034" name="Google Shape;2034;p45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45"/>
          <p:cNvGrpSpPr/>
          <p:nvPr/>
        </p:nvGrpSpPr>
        <p:grpSpPr>
          <a:xfrm>
            <a:off x="1105096" y="1954677"/>
            <a:ext cx="345997" cy="346029"/>
            <a:chOff x="4890434" y="4287389"/>
            <a:chExt cx="345997" cy="346029"/>
          </a:xfrm>
        </p:grpSpPr>
        <p:sp>
          <p:nvSpPr>
            <p:cNvPr id="2037" name="Google Shape;2037;p45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4" name="Google Shape;2044;p45"/>
          <p:cNvGrpSpPr/>
          <p:nvPr/>
        </p:nvGrpSpPr>
        <p:grpSpPr>
          <a:xfrm>
            <a:off x="1132005" y="3127896"/>
            <a:ext cx="292177" cy="353986"/>
            <a:chOff x="8036455" y="3807271"/>
            <a:chExt cx="292177" cy="353986"/>
          </a:xfrm>
        </p:grpSpPr>
        <p:sp>
          <p:nvSpPr>
            <p:cNvPr id="2045" name="Google Shape;2045;p45"/>
            <p:cNvSpPr/>
            <p:nvPr/>
          </p:nvSpPr>
          <p:spPr>
            <a:xfrm>
              <a:off x="8039479" y="3807271"/>
              <a:ext cx="289153" cy="330465"/>
            </a:xfrm>
            <a:custGeom>
              <a:rect b="b" l="l" r="r" t="t"/>
              <a:pathLst>
                <a:path extrusionOk="0" h="10383" w="9085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8036455" y="3934613"/>
              <a:ext cx="291795" cy="226644"/>
            </a:xfrm>
            <a:custGeom>
              <a:rect b="b" l="l" r="r" t="t"/>
              <a:pathLst>
                <a:path extrusionOk="0" h="7121" w="9168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7" name="Google Shape;20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26" y="1841675"/>
            <a:ext cx="3843199" cy="84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625" y="2896001"/>
            <a:ext cx="3843199" cy="88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625" y="4170550"/>
            <a:ext cx="3843199" cy="72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0" name="Google Shape;2050;p45"/>
          <p:cNvGrpSpPr/>
          <p:nvPr/>
        </p:nvGrpSpPr>
        <p:grpSpPr>
          <a:xfrm>
            <a:off x="883169" y="776689"/>
            <a:ext cx="725094" cy="725617"/>
            <a:chOff x="796655" y="914385"/>
            <a:chExt cx="725094" cy="725617"/>
          </a:xfrm>
        </p:grpSpPr>
        <p:grpSp>
          <p:nvGrpSpPr>
            <p:cNvPr id="2051" name="Google Shape;2051;p45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052" name="Google Shape;2052;p45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053" name="Google Shape;2053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80" name="Google Shape;2080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1" name="Google Shape;2081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p45"/>
          <p:cNvGrpSpPr/>
          <p:nvPr/>
        </p:nvGrpSpPr>
        <p:grpSpPr>
          <a:xfrm>
            <a:off x="1128477" y="1005667"/>
            <a:ext cx="234991" cy="266910"/>
            <a:chOff x="5357662" y="4297637"/>
            <a:chExt cx="287275" cy="326296"/>
          </a:xfrm>
        </p:grpSpPr>
        <p:sp>
          <p:nvSpPr>
            <p:cNvPr id="2083" name="Google Shape;2083;p45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8" name="Google Shape;2088;p45"/>
          <p:cNvSpPr txBox="1"/>
          <p:nvPr/>
        </p:nvSpPr>
        <p:spPr>
          <a:xfrm>
            <a:off x="1899825" y="927975"/>
            <a:ext cx="2025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Logistic Loss</a:t>
            </a:r>
            <a:endParaRPr b="0" i="0" sz="1600" u="none" cap="none" strike="noStrike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6"/>
          <p:cNvSpPr txBox="1"/>
          <p:nvPr>
            <p:ph type="title"/>
          </p:nvPr>
        </p:nvSpPr>
        <p:spPr>
          <a:xfrm>
            <a:off x="731763" y="16557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A7: Fairness-aware feature selection</a:t>
            </a:r>
            <a:endParaRPr/>
          </a:p>
        </p:txBody>
      </p:sp>
      <p:sp>
        <p:nvSpPr>
          <p:cNvPr id="2094" name="Google Shape;2094;p46"/>
          <p:cNvSpPr txBox="1"/>
          <p:nvPr/>
        </p:nvSpPr>
        <p:spPr>
          <a:xfrm>
            <a:off x="773850" y="1241900"/>
            <a:ext cx="71916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 framework for feature selection by computing the fairness-utility score for each feature which captures its </a:t>
            </a:r>
            <a:r>
              <a:rPr b="1" lang="en" sz="1600">
                <a:solidFill>
                  <a:srgbClr val="FFFFFF"/>
                </a:solidFill>
              </a:rPr>
              <a:t>accuracy</a:t>
            </a:r>
            <a:r>
              <a:rPr lang="en" sz="1600">
                <a:solidFill>
                  <a:srgbClr val="FFFFFF"/>
                </a:solidFill>
              </a:rPr>
              <a:t> and </a:t>
            </a:r>
            <a:r>
              <a:rPr b="1" lang="en" sz="1600">
                <a:solidFill>
                  <a:srgbClr val="FFFFFF"/>
                </a:solidFill>
              </a:rPr>
              <a:t>discriminatory</a:t>
            </a:r>
            <a:r>
              <a:rPr lang="en" sz="1600">
                <a:solidFill>
                  <a:srgbClr val="FFFFFF"/>
                </a:solidFill>
              </a:rPr>
              <a:t> impacts.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score depends only on the joint statistic of the data and not on the particular classifier at hand.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95" name="Google Shape;2095;p46"/>
          <p:cNvSpPr txBox="1"/>
          <p:nvPr/>
        </p:nvSpPr>
        <p:spPr>
          <a:xfrm>
            <a:off x="945300" y="2715425"/>
            <a:ext cx="684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</a:rPr>
              <a:t>Goal</a:t>
            </a:r>
            <a:r>
              <a:rPr b="1" lang="en" sz="1600">
                <a:solidFill>
                  <a:srgbClr val="FFFFFF"/>
                </a:solidFill>
              </a:rPr>
              <a:t>:</a:t>
            </a:r>
            <a:r>
              <a:rPr lang="en" sz="1600">
                <a:solidFill>
                  <a:srgbClr val="FFFFFF"/>
                </a:solidFill>
              </a:rPr>
              <a:t> Select features that optimally satisfy accuracy and fairness </a:t>
            </a:r>
            <a:r>
              <a:rPr lang="en" sz="1600">
                <a:solidFill>
                  <a:srgbClr val="FFFFFF"/>
                </a:solidFill>
              </a:rPr>
              <a:t>requirements.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</a:rPr>
              <a:t>Problem</a:t>
            </a:r>
            <a:r>
              <a:rPr lang="en" sz="1600">
                <a:solidFill>
                  <a:srgbClr val="FFFFFF"/>
                </a:solidFill>
              </a:rPr>
              <a:t>: Tradeoff between accuracy and fairness. May remove some discriminatory features which contain important information to make pridiction.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7"/>
          <p:cNvSpPr txBox="1"/>
          <p:nvPr>
            <p:ph type="title"/>
          </p:nvPr>
        </p:nvSpPr>
        <p:spPr>
          <a:xfrm>
            <a:off x="703963" y="2304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those impacts?</a:t>
            </a:r>
            <a:endParaRPr/>
          </a:p>
        </p:txBody>
      </p:sp>
      <p:sp>
        <p:nvSpPr>
          <p:cNvPr id="2101" name="Google Shape;2101;p47"/>
          <p:cNvSpPr txBox="1"/>
          <p:nvPr/>
        </p:nvSpPr>
        <p:spPr>
          <a:xfrm>
            <a:off x="755325" y="1204825"/>
            <a:ext cx="719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Propose accuracy coefficient and discrimination coefficient based on mutual information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Aggregate these two coefficients by </a:t>
            </a:r>
            <a:r>
              <a:rPr b="1" lang="en" sz="1600">
                <a:solidFill>
                  <a:srgbClr val="FFFFFF"/>
                </a:solidFill>
              </a:rPr>
              <a:t>shapley value function</a:t>
            </a:r>
            <a:r>
              <a:rPr b="1" lang="en" sz="1600">
                <a:solidFill>
                  <a:srgbClr val="FFFFFF"/>
                </a:solidFill>
              </a:rPr>
              <a:t> </a:t>
            </a:r>
            <a:endParaRPr b="1" sz="1600">
              <a:solidFill>
                <a:srgbClr val="FFFFFF"/>
              </a:solidFill>
            </a:endParaRPr>
          </a:p>
        </p:txBody>
      </p:sp>
      <p:cxnSp>
        <p:nvCxnSpPr>
          <p:cNvPr id="2102" name="Google Shape;2102;p47"/>
          <p:cNvCxnSpPr>
            <a:endCxn id="2103" idx="1"/>
          </p:cNvCxnSpPr>
          <p:nvPr/>
        </p:nvCxnSpPr>
        <p:spPr>
          <a:xfrm flipH="1" rot="10800000">
            <a:off x="2063145" y="3245255"/>
            <a:ext cx="1267500" cy="3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04" name="Google Shape;2104;p47"/>
          <p:cNvGrpSpPr/>
          <p:nvPr/>
        </p:nvGrpSpPr>
        <p:grpSpPr>
          <a:xfrm>
            <a:off x="1498223" y="2960601"/>
            <a:ext cx="564921" cy="569391"/>
            <a:chOff x="796655" y="914385"/>
            <a:chExt cx="725094" cy="725617"/>
          </a:xfrm>
        </p:grpSpPr>
        <p:grpSp>
          <p:nvGrpSpPr>
            <p:cNvPr id="2105" name="Google Shape;2105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06" name="Google Shape;2106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07" name="Google Shape;2107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5" name="Google Shape;2125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34" name="Google Shape;2134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5" name="Google Shape;2135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6" name="Google Shape;2136;p47"/>
          <p:cNvGrpSpPr/>
          <p:nvPr/>
        </p:nvGrpSpPr>
        <p:grpSpPr>
          <a:xfrm>
            <a:off x="1689343" y="3140367"/>
            <a:ext cx="183080" cy="209449"/>
            <a:chOff x="5357662" y="4297637"/>
            <a:chExt cx="287275" cy="326296"/>
          </a:xfrm>
        </p:grpSpPr>
        <p:sp>
          <p:nvSpPr>
            <p:cNvPr id="2137" name="Google Shape;2137;p47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42" name="Google Shape;2142;p47"/>
          <p:cNvCxnSpPr>
            <a:endCxn id="2143" idx="1"/>
          </p:cNvCxnSpPr>
          <p:nvPr/>
        </p:nvCxnSpPr>
        <p:spPr>
          <a:xfrm>
            <a:off x="3863272" y="3240466"/>
            <a:ext cx="1267500" cy="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44" name="Google Shape;2144;p47"/>
          <p:cNvGrpSpPr/>
          <p:nvPr/>
        </p:nvGrpSpPr>
        <p:grpSpPr>
          <a:xfrm>
            <a:off x="3298345" y="2960589"/>
            <a:ext cx="564921" cy="569391"/>
            <a:chOff x="796655" y="914385"/>
            <a:chExt cx="725094" cy="725617"/>
          </a:xfrm>
        </p:grpSpPr>
        <p:grpSp>
          <p:nvGrpSpPr>
            <p:cNvPr id="2145" name="Google Shape;2145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46" name="Google Shape;2146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47" name="Google Shape;2147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03" name="Google Shape;2103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4" name="Google Shape;2174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5" name="Google Shape;2175;p47"/>
          <p:cNvGrpSpPr/>
          <p:nvPr/>
        </p:nvGrpSpPr>
        <p:grpSpPr>
          <a:xfrm>
            <a:off x="3469650" y="3160232"/>
            <a:ext cx="220747" cy="169794"/>
            <a:chOff x="5776798" y="3409778"/>
            <a:chExt cx="346379" cy="264518"/>
          </a:xfrm>
        </p:grpSpPr>
        <p:sp>
          <p:nvSpPr>
            <p:cNvPr id="2176" name="Google Shape;2176;p47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82" name="Google Shape;2182;p47"/>
          <p:cNvCxnSpPr>
            <a:endCxn id="2183" idx="1"/>
          </p:cNvCxnSpPr>
          <p:nvPr/>
        </p:nvCxnSpPr>
        <p:spPr>
          <a:xfrm>
            <a:off x="5663396" y="3229954"/>
            <a:ext cx="1267500" cy="1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84" name="Google Shape;2184;p47"/>
          <p:cNvGrpSpPr/>
          <p:nvPr/>
        </p:nvGrpSpPr>
        <p:grpSpPr>
          <a:xfrm>
            <a:off x="5098472" y="2960600"/>
            <a:ext cx="564921" cy="569391"/>
            <a:chOff x="796655" y="914385"/>
            <a:chExt cx="725094" cy="725617"/>
          </a:xfrm>
        </p:grpSpPr>
        <p:grpSp>
          <p:nvGrpSpPr>
            <p:cNvPr id="2185" name="Google Shape;2185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86" name="Google Shape;2186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87" name="Google Shape;2187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3" name="Google Shape;2143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14" name="Google Shape;2214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5" name="Google Shape;2215;p47"/>
          <p:cNvSpPr/>
          <p:nvPr/>
        </p:nvSpPr>
        <p:spPr>
          <a:xfrm>
            <a:off x="5248703" y="3123674"/>
            <a:ext cx="264476" cy="24329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6" name="Google Shape;2216;p47"/>
          <p:cNvGrpSpPr/>
          <p:nvPr/>
        </p:nvGrpSpPr>
        <p:grpSpPr>
          <a:xfrm>
            <a:off x="6898596" y="2960588"/>
            <a:ext cx="564921" cy="569391"/>
            <a:chOff x="796655" y="914385"/>
            <a:chExt cx="725094" cy="725617"/>
          </a:xfrm>
        </p:grpSpPr>
        <p:grpSp>
          <p:nvGrpSpPr>
            <p:cNvPr id="2217" name="Google Shape;2217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218" name="Google Shape;2218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219" name="Google Shape;2219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3" name="Google Shape;2183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6" name="Google Shape;2246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7" name="Google Shape;2247;p47"/>
          <p:cNvSpPr/>
          <p:nvPr/>
        </p:nvSpPr>
        <p:spPr>
          <a:xfrm>
            <a:off x="7071431" y="3146880"/>
            <a:ext cx="221979" cy="218485"/>
          </a:xfrm>
          <a:custGeom>
            <a:rect b="b" l="l" r="r" t="t"/>
            <a:pathLst>
              <a:path extrusionOk="0" h="10693" w="10943">
                <a:moveTo>
                  <a:pt x="2799" y="608"/>
                </a:moveTo>
                <a:lnTo>
                  <a:pt x="6811" y="620"/>
                </a:lnTo>
                <a:cubicBezTo>
                  <a:pt x="7013" y="620"/>
                  <a:pt x="7156" y="763"/>
                  <a:pt x="7204" y="941"/>
                </a:cubicBezTo>
                <a:cubicBezTo>
                  <a:pt x="7204" y="965"/>
                  <a:pt x="7216" y="1001"/>
                  <a:pt x="7216" y="1013"/>
                </a:cubicBezTo>
                <a:lnTo>
                  <a:pt x="7216" y="1715"/>
                </a:lnTo>
                <a:lnTo>
                  <a:pt x="3144" y="1703"/>
                </a:lnTo>
                <a:lnTo>
                  <a:pt x="3144" y="1596"/>
                </a:lnTo>
                <a:cubicBezTo>
                  <a:pt x="3144" y="1215"/>
                  <a:pt x="3001" y="882"/>
                  <a:pt x="2799" y="608"/>
                </a:cubicBezTo>
                <a:close/>
                <a:moveTo>
                  <a:pt x="1560" y="346"/>
                </a:moveTo>
                <a:cubicBezTo>
                  <a:pt x="2251" y="346"/>
                  <a:pt x="2811" y="906"/>
                  <a:pt x="2811" y="1596"/>
                </a:cubicBezTo>
                <a:cubicBezTo>
                  <a:pt x="2811" y="2275"/>
                  <a:pt x="2263" y="2846"/>
                  <a:pt x="1560" y="2846"/>
                </a:cubicBezTo>
                <a:cubicBezTo>
                  <a:pt x="882" y="2846"/>
                  <a:pt x="310" y="2275"/>
                  <a:pt x="310" y="1596"/>
                </a:cubicBezTo>
                <a:cubicBezTo>
                  <a:pt x="310" y="906"/>
                  <a:pt x="882" y="346"/>
                  <a:pt x="1560" y="346"/>
                </a:cubicBezTo>
                <a:close/>
                <a:moveTo>
                  <a:pt x="1799" y="9252"/>
                </a:moveTo>
                <a:lnTo>
                  <a:pt x="7168" y="9288"/>
                </a:lnTo>
                <a:lnTo>
                  <a:pt x="7168" y="9990"/>
                </a:lnTo>
                <a:cubicBezTo>
                  <a:pt x="7168" y="10014"/>
                  <a:pt x="7168" y="10050"/>
                  <a:pt x="7156" y="10062"/>
                </a:cubicBezTo>
                <a:cubicBezTo>
                  <a:pt x="7109" y="10240"/>
                  <a:pt x="6966" y="10371"/>
                  <a:pt x="6775" y="10371"/>
                </a:cubicBezTo>
                <a:lnTo>
                  <a:pt x="2191" y="10359"/>
                </a:lnTo>
                <a:cubicBezTo>
                  <a:pt x="1965" y="10359"/>
                  <a:pt x="1799" y="10181"/>
                  <a:pt x="1799" y="9954"/>
                </a:cubicBezTo>
                <a:lnTo>
                  <a:pt x="1799" y="9252"/>
                </a:lnTo>
                <a:close/>
                <a:moveTo>
                  <a:pt x="1572" y="1"/>
                </a:moveTo>
                <a:cubicBezTo>
                  <a:pt x="715" y="1"/>
                  <a:pt x="1" y="703"/>
                  <a:pt x="1" y="1561"/>
                </a:cubicBezTo>
                <a:cubicBezTo>
                  <a:pt x="1" y="2418"/>
                  <a:pt x="667" y="3108"/>
                  <a:pt x="1501" y="3144"/>
                </a:cubicBezTo>
                <a:lnTo>
                  <a:pt x="1501" y="4644"/>
                </a:lnTo>
                <a:cubicBezTo>
                  <a:pt x="1501" y="4739"/>
                  <a:pt x="1572" y="4811"/>
                  <a:pt x="1668" y="4811"/>
                </a:cubicBezTo>
                <a:cubicBezTo>
                  <a:pt x="1751" y="4811"/>
                  <a:pt x="1834" y="4739"/>
                  <a:pt x="1834" y="4644"/>
                </a:cubicBezTo>
                <a:lnTo>
                  <a:pt x="1834" y="3132"/>
                </a:lnTo>
                <a:cubicBezTo>
                  <a:pt x="2441" y="3025"/>
                  <a:pt x="2918" y="2596"/>
                  <a:pt x="3096" y="2013"/>
                </a:cubicBezTo>
                <a:lnTo>
                  <a:pt x="7216" y="2025"/>
                </a:lnTo>
                <a:lnTo>
                  <a:pt x="7216" y="3323"/>
                </a:lnTo>
                <a:lnTo>
                  <a:pt x="4704" y="3311"/>
                </a:lnTo>
                <a:lnTo>
                  <a:pt x="4668" y="3311"/>
                </a:lnTo>
                <a:lnTo>
                  <a:pt x="4668" y="2751"/>
                </a:lnTo>
                <a:cubicBezTo>
                  <a:pt x="4668" y="2668"/>
                  <a:pt x="4597" y="2596"/>
                  <a:pt x="4513" y="2596"/>
                </a:cubicBezTo>
                <a:cubicBezTo>
                  <a:pt x="4418" y="2596"/>
                  <a:pt x="4346" y="2668"/>
                  <a:pt x="4346" y="2751"/>
                </a:cubicBezTo>
                <a:lnTo>
                  <a:pt x="4346" y="3668"/>
                </a:lnTo>
                <a:lnTo>
                  <a:pt x="4335" y="7276"/>
                </a:lnTo>
                <a:lnTo>
                  <a:pt x="4335" y="8204"/>
                </a:lnTo>
                <a:cubicBezTo>
                  <a:pt x="4335" y="8288"/>
                  <a:pt x="4406" y="8371"/>
                  <a:pt x="4489" y="8371"/>
                </a:cubicBezTo>
                <a:cubicBezTo>
                  <a:pt x="4585" y="8371"/>
                  <a:pt x="4656" y="8288"/>
                  <a:pt x="4656" y="8204"/>
                </a:cubicBezTo>
                <a:lnTo>
                  <a:pt x="4656" y="7633"/>
                </a:lnTo>
                <a:lnTo>
                  <a:pt x="4692" y="7633"/>
                </a:lnTo>
                <a:lnTo>
                  <a:pt x="7204" y="7657"/>
                </a:lnTo>
                <a:lnTo>
                  <a:pt x="7204" y="8966"/>
                </a:lnTo>
                <a:lnTo>
                  <a:pt x="1834" y="8930"/>
                </a:lnTo>
                <a:lnTo>
                  <a:pt x="1846" y="5335"/>
                </a:lnTo>
                <a:cubicBezTo>
                  <a:pt x="1846" y="5240"/>
                  <a:pt x="1775" y="5168"/>
                  <a:pt x="1679" y="5168"/>
                </a:cubicBezTo>
                <a:cubicBezTo>
                  <a:pt x="1596" y="5168"/>
                  <a:pt x="1513" y="5240"/>
                  <a:pt x="1513" y="5335"/>
                </a:cubicBezTo>
                <a:lnTo>
                  <a:pt x="1501" y="9097"/>
                </a:lnTo>
                <a:lnTo>
                  <a:pt x="1501" y="9954"/>
                </a:lnTo>
                <a:cubicBezTo>
                  <a:pt x="1501" y="10347"/>
                  <a:pt x="1810" y="10669"/>
                  <a:pt x="2215" y="10669"/>
                </a:cubicBezTo>
                <a:lnTo>
                  <a:pt x="6799" y="10693"/>
                </a:lnTo>
                <a:cubicBezTo>
                  <a:pt x="7168" y="10693"/>
                  <a:pt x="7466" y="10407"/>
                  <a:pt x="7514" y="10050"/>
                </a:cubicBezTo>
                <a:lnTo>
                  <a:pt x="7514" y="9978"/>
                </a:lnTo>
                <a:lnTo>
                  <a:pt x="7514" y="9109"/>
                </a:lnTo>
                <a:lnTo>
                  <a:pt x="7514" y="7633"/>
                </a:lnTo>
                <a:lnTo>
                  <a:pt x="8478" y="7633"/>
                </a:lnTo>
                <a:cubicBezTo>
                  <a:pt x="8573" y="7633"/>
                  <a:pt x="8645" y="7561"/>
                  <a:pt x="8645" y="7478"/>
                </a:cubicBezTo>
                <a:cubicBezTo>
                  <a:pt x="8645" y="7383"/>
                  <a:pt x="8573" y="7311"/>
                  <a:pt x="8478" y="7311"/>
                </a:cubicBezTo>
                <a:lnTo>
                  <a:pt x="4668" y="7299"/>
                </a:lnTo>
                <a:cubicBezTo>
                  <a:pt x="4656" y="7299"/>
                  <a:pt x="4644" y="7276"/>
                  <a:pt x="4644" y="7264"/>
                </a:cubicBezTo>
                <a:lnTo>
                  <a:pt x="4656" y="3644"/>
                </a:lnTo>
                <a:cubicBezTo>
                  <a:pt x="4656" y="3632"/>
                  <a:pt x="4668" y="3620"/>
                  <a:pt x="4692" y="3620"/>
                </a:cubicBezTo>
                <a:lnTo>
                  <a:pt x="10585" y="3644"/>
                </a:lnTo>
                <a:cubicBezTo>
                  <a:pt x="10597" y="3644"/>
                  <a:pt x="10609" y="3668"/>
                  <a:pt x="10609" y="3680"/>
                </a:cubicBezTo>
                <a:lnTo>
                  <a:pt x="10597" y="7299"/>
                </a:lnTo>
                <a:cubicBezTo>
                  <a:pt x="10597" y="7311"/>
                  <a:pt x="10585" y="7323"/>
                  <a:pt x="10562" y="7323"/>
                </a:cubicBezTo>
                <a:lnTo>
                  <a:pt x="9192" y="7323"/>
                </a:lnTo>
                <a:cubicBezTo>
                  <a:pt x="9109" y="7323"/>
                  <a:pt x="9038" y="7395"/>
                  <a:pt x="9038" y="7490"/>
                </a:cubicBezTo>
                <a:cubicBezTo>
                  <a:pt x="9038" y="7573"/>
                  <a:pt x="9109" y="7657"/>
                  <a:pt x="9192" y="7657"/>
                </a:cubicBezTo>
                <a:lnTo>
                  <a:pt x="10562" y="7657"/>
                </a:lnTo>
                <a:cubicBezTo>
                  <a:pt x="10764" y="7657"/>
                  <a:pt x="10919" y="7490"/>
                  <a:pt x="10919" y="7299"/>
                </a:cubicBezTo>
                <a:lnTo>
                  <a:pt x="10943" y="3680"/>
                </a:lnTo>
                <a:cubicBezTo>
                  <a:pt x="10919" y="3513"/>
                  <a:pt x="10776" y="3346"/>
                  <a:pt x="10562" y="3346"/>
                </a:cubicBezTo>
                <a:lnTo>
                  <a:pt x="7514" y="3335"/>
                </a:lnTo>
                <a:lnTo>
                  <a:pt x="7514" y="1882"/>
                </a:lnTo>
                <a:lnTo>
                  <a:pt x="7514" y="1013"/>
                </a:lnTo>
                <a:lnTo>
                  <a:pt x="7514" y="941"/>
                </a:lnTo>
                <a:cubicBezTo>
                  <a:pt x="7490" y="584"/>
                  <a:pt x="7168" y="298"/>
                  <a:pt x="6799" y="298"/>
                </a:cubicBezTo>
                <a:lnTo>
                  <a:pt x="2501" y="287"/>
                </a:lnTo>
                <a:lnTo>
                  <a:pt x="2453" y="287"/>
                </a:lnTo>
                <a:cubicBezTo>
                  <a:pt x="2203" y="108"/>
                  <a:pt x="1906" y="1"/>
                  <a:pt x="15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47"/>
          <p:cNvSpPr/>
          <p:nvPr/>
        </p:nvSpPr>
        <p:spPr>
          <a:xfrm>
            <a:off x="7232282" y="3229832"/>
            <a:ext cx="47102" cy="31405"/>
          </a:xfrm>
          <a:custGeom>
            <a:rect b="b" l="l" r="r" t="t"/>
            <a:pathLst>
              <a:path extrusionOk="0" h="1537" w="2322">
                <a:moveTo>
                  <a:pt x="1560" y="322"/>
                </a:moveTo>
                <a:cubicBezTo>
                  <a:pt x="1798" y="334"/>
                  <a:pt x="2001" y="525"/>
                  <a:pt x="2001" y="763"/>
                </a:cubicBezTo>
                <a:cubicBezTo>
                  <a:pt x="2001" y="1001"/>
                  <a:pt x="1798" y="1191"/>
                  <a:pt x="1548" y="1191"/>
                </a:cubicBezTo>
                <a:cubicBezTo>
                  <a:pt x="1310" y="1191"/>
                  <a:pt x="1119" y="1001"/>
                  <a:pt x="1119" y="751"/>
                </a:cubicBezTo>
                <a:cubicBezTo>
                  <a:pt x="1119" y="513"/>
                  <a:pt x="1310" y="322"/>
                  <a:pt x="1560" y="322"/>
                </a:cubicBezTo>
                <a:close/>
                <a:moveTo>
                  <a:pt x="774" y="334"/>
                </a:moveTo>
                <a:cubicBezTo>
                  <a:pt x="834" y="334"/>
                  <a:pt x="881" y="346"/>
                  <a:pt x="929" y="358"/>
                </a:cubicBezTo>
                <a:cubicBezTo>
                  <a:pt x="846" y="477"/>
                  <a:pt x="810" y="620"/>
                  <a:pt x="810" y="775"/>
                </a:cubicBezTo>
                <a:cubicBezTo>
                  <a:pt x="810" y="930"/>
                  <a:pt x="846" y="1072"/>
                  <a:pt x="929" y="1191"/>
                </a:cubicBezTo>
                <a:cubicBezTo>
                  <a:pt x="881" y="1215"/>
                  <a:pt x="822" y="1227"/>
                  <a:pt x="774" y="1227"/>
                </a:cubicBezTo>
                <a:cubicBezTo>
                  <a:pt x="524" y="1191"/>
                  <a:pt x="334" y="1001"/>
                  <a:pt x="334" y="763"/>
                </a:cubicBezTo>
                <a:cubicBezTo>
                  <a:pt x="334" y="525"/>
                  <a:pt x="524" y="334"/>
                  <a:pt x="774" y="334"/>
                </a:cubicBezTo>
                <a:close/>
                <a:moveTo>
                  <a:pt x="762" y="1"/>
                </a:moveTo>
                <a:cubicBezTo>
                  <a:pt x="346" y="1"/>
                  <a:pt x="0" y="346"/>
                  <a:pt x="0" y="763"/>
                </a:cubicBezTo>
                <a:cubicBezTo>
                  <a:pt x="0" y="1180"/>
                  <a:pt x="346" y="1525"/>
                  <a:pt x="762" y="1525"/>
                </a:cubicBezTo>
                <a:cubicBezTo>
                  <a:pt x="905" y="1525"/>
                  <a:pt x="1048" y="1489"/>
                  <a:pt x="1167" y="1418"/>
                </a:cubicBezTo>
                <a:cubicBezTo>
                  <a:pt x="1286" y="1489"/>
                  <a:pt x="1417" y="1537"/>
                  <a:pt x="1560" y="1537"/>
                </a:cubicBezTo>
                <a:cubicBezTo>
                  <a:pt x="1977" y="1537"/>
                  <a:pt x="2322" y="1191"/>
                  <a:pt x="2322" y="775"/>
                </a:cubicBezTo>
                <a:cubicBezTo>
                  <a:pt x="2322" y="358"/>
                  <a:pt x="1977" y="13"/>
                  <a:pt x="1560" y="13"/>
                </a:cubicBezTo>
                <a:cubicBezTo>
                  <a:pt x="1417" y="13"/>
                  <a:pt x="1286" y="60"/>
                  <a:pt x="1167" y="120"/>
                </a:cubicBezTo>
                <a:cubicBezTo>
                  <a:pt x="1048" y="48"/>
                  <a:pt x="905" y="1"/>
                  <a:pt x="7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47"/>
          <p:cNvSpPr/>
          <p:nvPr/>
        </p:nvSpPr>
        <p:spPr>
          <a:xfrm>
            <a:off x="7174311" y="3230568"/>
            <a:ext cx="43024" cy="29464"/>
          </a:xfrm>
          <a:custGeom>
            <a:rect b="b" l="l" r="r" t="t"/>
            <a:pathLst>
              <a:path extrusionOk="0" h="1442" w="2121">
                <a:moveTo>
                  <a:pt x="1739" y="310"/>
                </a:moveTo>
                <a:cubicBezTo>
                  <a:pt x="1763" y="310"/>
                  <a:pt x="1775" y="322"/>
                  <a:pt x="1775" y="346"/>
                </a:cubicBezTo>
                <a:lnTo>
                  <a:pt x="1775" y="1072"/>
                </a:lnTo>
                <a:cubicBezTo>
                  <a:pt x="1775" y="1084"/>
                  <a:pt x="1763" y="1096"/>
                  <a:pt x="1739" y="1096"/>
                </a:cubicBezTo>
                <a:lnTo>
                  <a:pt x="346" y="1096"/>
                </a:lnTo>
                <a:cubicBezTo>
                  <a:pt x="343" y="1103"/>
                  <a:pt x="338" y="1106"/>
                  <a:pt x="333" y="1106"/>
                </a:cubicBezTo>
                <a:cubicBezTo>
                  <a:pt x="322" y="1106"/>
                  <a:pt x="310" y="1089"/>
                  <a:pt x="310" y="1072"/>
                </a:cubicBezTo>
                <a:lnTo>
                  <a:pt x="310" y="346"/>
                </a:lnTo>
                <a:cubicBezTo>
                  <a:pt x="310" y="322"/>
                  <a:pt x="334" y="310"/>
                  <a:pt x="346" y="310"/>
                </a:cubicBezTo>
                <a:close/>
                <a:moveTo>
                  <a:pt x="358" y="1"/>
                </a:moveTo>
                <a:cubicBezTo>
                  <a:pt x="167" y="1"/>
                  <a:pt x="1" y="167"/>
                  <a:pt x="1" y="358"/>
                </a:cubicBezTo>
                <a:lnTo>
                  <a:pt x="1" y="1084"/>
                </a:lnTo>
                <a:cubicBezTo>
                  <a:pt x="1" y="1275"/>
                  <a:pt x="167" y="1441"/>
                  <a:pt x="358" y="1441"/>
                </a:cubicBezTo>
                <a:lnTo>
                  <a:pt x="1763" y="1441"/>
                </a:lnTo>
                <a:cubicBezTo>
                  <a:pt x="1953" y="1441"/>
                  <a:pt x="2120" y="1275"/>
                  <a:pt x="2120" y="1084"/>
                </a:cubicBezTo>
                <a:lnTo>
                  <a:pt x="2120" y="358"/>
                </a:lnTo>
                <a:cubicBezTo>
                  <a:pt x="2120" y="167"/>
                  <a:pt x="1953" y="1"/>
                  <a:pt x="1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47"/>
          <p:cNvSpPr/>
          <p:nvPr/>
        </p:nvSpPr>
        <p:spPr>
          <a:xfrm>
            <a:off x="7171897" y="3266077"/>
            <a:ext cx="108951" cy="19738"/>
          </a:xfrm>
          <a:custGeom>
            <a:rect b="b" l="l" r="r" t="t"/>
            <a:pathLst>
              <a:path extrusionOk="0" h="966" w="5371">
                <a:moveTo>
                  <a:pt x="358" y="346"/>
                </a:moveTo>
                <a:lnTo>
                  <a:pt x="5013" y="358"/>
                </a:lnTo>
                <a:cubicBezTo>
                  <a:pt x="5037" y="358"/>
                  <a:pt x="5049" y="370"/>
                  <a:pt x="5049" y="394"/>
                </a:cubicBezTo>
                <a:lnTo>
                  <a:pt x="5049" y="632"/>
                </a:lnTo>
                <a:cubicBezTo>
                  <a:pt x="5049" y="644"/>
                  <a:pt x="5037" y="656"/>
                  <a:pt x="5013" y="656"/>
                </a:cubicBezTo>
                <a:lnTo>
                  <a:pt x="358" y="644"/>
                </a:lnTo>
                <a:cubicBezTo>
                  <a:pt x="346" y="644"/>
                  <a:pt x="334" y="632"/>
                  <a:pt x="334" y="608"/>
                </a:cubicBezTo>
                <a:lnTo>
                  <a:pt x="334" y="370"/>
                </a:lnTo>
                <a:cubicBezTo>
                  <a:pt x="334" y="358"/>
                  <a:pt x="346" y="346"/>
                  <a:pt x="358" y="346"/>
                </a:cubicBezTo>
                <a:close/>
                <a:moveTo>
                  <a:pt x="358" y="1"/>
                </a:moveTo>
                <a:cubicBezTo>
                  <a:pt x="167" y="13"/>
                  <a:pt x="1" y="168"/>
                  <a:pt x="1" y="358"/>
                </a:cubicBezTo>
                <a:lnTo>
                  <a:pt x="1" y="596"/>
                </a:lnTo>
                <a:cubicBezTo>
                  <a:pt x="1" y="787"/>
                  <a:pt x="167" y="953"/>
                  <a:pt x="358" y="953"/>
                </a:cubicBezTo>
                <a:lnTo>
                  <a:pt x="5013" y="965"/>
                </a:lnTo>
                <a:cubicBezTo>
                  <a:pt x="5204" y="965"/>
                  <a:pt x="5370" y="810"/>
                  <a:pt x="5370" y="608"/>
                </a:cubicBezTo>
                <a:lnTo>
                  <a:pt x="5370" y="370"/>
                </a:lnTo>
                <a:cubicBezTo>
                  <a:pt x="5370" y="179"/>
                  <a:pt x="5204" y="13"/>
                  <a:pt x="5013" y="13"/>
                </a:cubicBezTo>
                <a:lnTo>
                  <a:pt x="3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47"/>
          <p:cNvSpPr/>
          <p:nvPr/>
        </p:nvSpPr>
        <p:spPr>
          <a:xfrm>
            <a:off x="7090518" y="3169376"/>
            <a:ext cx="25863" cy="19860"/>
          </a:xfrm>
          <a:custGeom>
            <a:rect b="b" l="l" r="r" t="t"/>
            <a:pathLst>
              <a:path extrusionOk="0" h="972" w="1275">
                <a:moveTo>
                  <a:pt x="1100" y="1"/>
                </a:moveTo>
                <a:cubicBezTo>
                  <a:pt x="1055" y="1"/>
                  <a:pt x="1009" y="21"/>
                  <a:pt x="977" y="67"/>
                </a:cubicBezTo>
                <a:lnTo>
                  <a:pt x="500" y="567"/>
                </a:lnTo>
                <a:lnTo>
                  <a:pt x="298" y="305"/>
                </a:lnTo>
                <a:cubicBezTo>
                  <a:pt x="264" y="257"/>
                  <a:pt x="215" y="237"/>
                  <a:pt x="167" y="237"/>
                </a:cubicBezTo>
                <a:cubicBezTo>
                  <a:pt x="132" y="237"/>
                  <a:pt x="97" y="249"/>
                  <a:pt x="72" y="269"/>
                </a:cubicBezTo>
                <a:cubicBezTo>
                  <a:pt x="0" y="329"/>
                  <a:pt x="0" y="436"/>
                  <a:pt x="36" y="495"/>
                </a:cubicBezTo>
                <a:lnTo>
                  <a:pt x="369" y="912"/>
                </a:lnTo>
                <a:cubicBezTo>
                  <a:pt x="393" y="936"/>
                  <a:pt x="441" y="971"/>
                  <a:pt x="488" y="971"/>
                </a:cubicBezTo>
                <a:cubicBezTo>
                  <a:pt x="524" y="971"/>
                  <a:pt x="572" y="948"/>
                  <a:pt x="608" y="924"/>
                </a:cubicBezTo>
                <a:lnTo>
                  <a:pt x="1215" y="269"/>
                </a:lnTo>
                <a:cubicBezTo>
                  <a:pt x="1274" y="209"/>
                  <a:pt x="1274" y="102"/>
                  <a:pt x="1203" y="43"/>
                </a:cubicBezTo>
                <a:cubicBezTo>
                  <a:pt x="1176" y="16"/>
                  <a:pt x="1138" y="1"/>
                  <a:pt x="11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47"/>
          <p:cNvSpPr txBox="1"/>
          <p:nvPr/>
        </p:nvSpPr>
        <p:spPr>
          <a:xfrm>
            <a:off x="917500" y="2252025"/>
            <a:ext cx="160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Process</a:t>
            </a:r>
            <a:endParaRPr sz="21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253" name="Google Shape;2253;p47"/>
          <p:cNvSpPr txBox="1"/>
          <p:nvPr/>
        </p:nvSpPr>
        <p:spPr>
          <a:xfrm>
            <a:off x="954838" y="3605050"/>
            <a:ext cx="165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Find all </a:t>
            </a:r>
            <a:r>
              <a:rPr lang="en" sz="1200">
                <a:solidFill>
                  <a:schemeClr val="accent2"/>
                </a:solidFill>
              </a:rPr>
              <a:t>subsets of feature space excluding ith feature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4" name="Google Shape;2254;p47"/>
          <p:cNvSpPr txBox="1"/>
          <p:nvPr/>
        </p:nvSpPr>
        <p:spPr>
          <a:xfrm>
            <a:off x="2672975" y="3559000"/>
            <a:ext cx="18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Calculate marginal information contribution of including ith feature for each subset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5" name="Google Shape;2255;p47"/>
          <p:cNvSpPr txBox="1"/>
          <p:nvPr/>
        </p:nvSpPr>
        <p:spPr>
          <a:xfrm>
            <a:off x="4583113" y="3605050"/>
            <a:ext cx="169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Calculate weighted average over all subsets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6" name="Google Shape;2256;p47"/>
          <p:cNvSpPr txBox="1"/>
          <p:nvPr/>
        </p:nvSpPr>
        <p:spPr>
          <a:xfrm>
            <a:off x="6274813" y="3740850"/>
            <a:ext cx="20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Repeat for each feature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1" name="Google Shape;2261;p48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2262" name="Google Shape;2262;p48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3" name="Google Shape;2323;p48"/>
          <p:cNvSpPr txBox="1"/>
          <p:nvPr>
            <p:ph idx="2" type="title"/>
          </p:nvPr>
        </p:nvSpPr>
        <p:spPr>
          <a:xfrm>
            <a:off x="1408200" y="2975150"/>
            <a:ext cx="63279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324" name="Google Shape;2324;p48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9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A3: Fairness Constraints: Mechanisms for Fair Classification </a:t>
            </a:r>
            <a:endParaRPr sz="3000"/>
          </a:p>
        </p:txBody>
      </p:sp>
      <p:pic>
        <p:nvPicPr>
          <p:cNvPr id="2330" name="Google Shape;2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50" y="1574338"/>
            <a:ext cx="3853824" cy="23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775" y="1574348"/>
            <a:ext cx="3681646" cy="23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49"/>
          <p:cNvSpPr txBox="1"/>
          <p:nvPr/>
        </p:nvSpPr>
        <p:spPr>
          <a:xfrm>
            <a:off x="1601407" y="4178750"/>
            <a:ext cx="594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We have the Train and Test Accuracy, which shows a decrease when Fine-Tuning Gamma, to give the constrained algorithm. P% also gives us the ratio between protected and unprotected class based on the test data, denoted by 1 and 0. 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50"/>
          <p:cNvSpPr txBox="1"/>
          <p:nvPr>
            <p:ph type="title"/>
          </p:nvPr>
        </p:nvSpPr>
        <p:spPr>
          <a:xfrm>
            <a:off x="711300" y="121925"/>
            <a:ext cx="236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38" name="Google Shape;2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50" y="2571738"/>
            <a:ext cx="7156351" cy="1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50"/>
          <p:cNvSpPr txBox="1"/>
          <p:nvPr/>
        </p:nvSpPr>
        <p:spPr>
          <a:xfrm>
            <a:off x="1278725" y="1158275"/>
            <a:ext cx="6512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Initially, we used a Logistic Regression without any constraints, which gives us the accuracy of 0.67% where both the races are involved. Subsequently, we started the process of constraining the accuracy in order to ensure fairness of the model. Here, we started seeing a decrease in the accuracy but the calibration showed an accuracy, going close to 0.14, as compare to 0.07 without the constrained model. 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51"/>
          <p:cNvSpPr txBox="1"/>
          <p:nvPr>
            <p:ph type="title"/>
          </p:nvPr>
        </p:nvSpPr>
        <p:spPr>
          <a:xfrm>
            <a:off x="714125" y="130525"/>
            <a:ext cx="800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A7: Feature selection &amp; Model Evaluation</a:t>
            </a:r>
            <a:endParaRPr sz="3400"/>
          </a:p>
        </p:txBody>
      </p:sp>
      <p:sp>
        <p:nvSpPr>
          <p:cNvPr id="2345" name="Google Shape;2345;p51"/>
          <p:cNvSpPr txBox="1"/>
          <p:nvPr/>
        </p:nvSpPr>
        <p:spPr>
          <a:xfrm>
            <a:off x="773000" y="1129538"/>
            <a:ext cx="719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Hyperparameter(𝛼) tuning: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Calculate fairness-utility score for each feature under a choice of </a:t>
            </a:r>
            <a:r>
              <a:rPr lang="en" sz="1600">
                <a:solidFill>
                  <a:schemeClr val="accent2"/>
                </a:solidFill>
              </a:rPr>
              <a:t>𝛼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Include features with high score or exclude features with low score(similar to Best Subsets Algorithm)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Build ML model using features; evaluation metrics: accuracy and calibration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346" name="Google Shape;2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300" y="1154350"/>
            <a:ext cx="2657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51"/>
          <p:cNvSpPr txBox="1"/>
          <p:nvPr/>
        </p:nvSpPr>
        <p:spPr>
          <a:xfrm>
            <a:off x="927050" y="3113425"/>
            <a:ext cx="313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Example: </a:t>
            </a: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𝛼 = 0.00001</a:t>
            </a:r>
            <a:endParaRPr sz="21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pic>
        <p:nvPicPr>
          <p:cNvPr id="2348" name="Google Shape;23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300" y="3115175"/>
            <a:ext cx="4228301" cy="18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p51"/>
          <p:cNvSpPr txBox="1"/>
          <p:nvPr/>
        </p:nvSpPr>
        <p:spPr>
          <a:xfrm>
            <a:off x="994750" y="3467750"/>
            <a:ext cx="28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Remove Gender to get a subset of size 4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2"/>
          <p:cNvSpPr txBox="1"/>
          <p:nvPr>
            <p:ph type="title"/>
          </p:nvPr>
        </p:nvSpPr>
        <p:spPr>
          <a:xfrm>
            <a:off x="5107629" y="104775"/>
            <a:ext cx="394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Tuning </a:t>
            </a:r>
            <a:r>
              <a:rPr lang="en"/>
              <a:t> </a:t>
            </a:r>
            <a:r>
              <a:rPr lang="en"/>
              <a:t>𝛼</a:t>
            </a:r>
            <a:endParaRPr/>
          </a:p>
        </p:txBody>
      </p:sp>
      <p:pic>
        <p:nvPicPr>
          <p:cNvPr id="2355" name="Google Shape;2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112"/>
            <a:ext cx="5193724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52"/>
          <p:cNvSpPr txBox="1"/>
          <p:nvPr/>
        </p:nvSpPr>
        <p:spPr>
          <a:xfrm>
            <a:off x="5471100" y="1095675"/>
            <a:ext cx="3577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To get a subset of size 4: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1) When  𝛼=0.000001 and  𝛼=0.00001:    remove </a:t>
            </a:r>
            <a:r>
              <a:rPr b="1" lang="en" sz="1300">
                <a:solidFill>
                  <a:schemeClr val="accent2"/>
                </a:solidFill>
              </a:rPr>
              <a:t>Gender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2) When  𝛼=0.00003: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Length of Stay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3) When  𝛼=0.00005: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Age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4) When  𝛼=0.0001: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Prior Counts</a:t>
            </a:r>
            <a:r>
              <a:rPr lang="en" sz="1300">
                <a:solidFill>
                  <a:schemeClr val="accent2"/>
                </a:solidFill>
              </a:rPr>
              <a:t>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To get a subset of size 3: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the feature with the second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Lowest score under each chosen 𝛼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…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53"/>
          <p:cNvSpPr txBox="1"/>
          <p:nvPr>
            <p:ph type="title"/>
          </p:nvPr>
        </p:nvSpPr>
        <p:spPr>
          <a:xfrm>
            <a:off x="194263" y="1047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selection results</a:t>
            </a:r>
            <a:endParaRPr/>
          </a:p>
        </p:txBody>
      </p:sp>
      <p:sp>
        <p:nvSpPr>
          <p:cNvPr id="2362" name="Google Shape;2362;p53"/>
          <p:cNvSpPr txBox="1"/>
          <p:nvPr/>
        </p:nvSpPr>
        <p:spPr>
          <a:xfrm>
            <a:off x="755325" y="855900"/>
            <a:ext cx="7191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To maintain a considerable accuracy and complexity of the model, we compared the complete model and models with feature size of 4 under different choice of 𝛼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model without </a:t>
            </a:r>
            <a:r>
              <a:rPr b="1" lang="en" sz="1600">
                <a:solidFill>
                  <a:srgbClr val="FFFFFF"/>
                </a:solidFill>
              </a:rPr>
              <a:t>gender</a:t>
            </a:r>
            <a:r>
              <a:rPr lang="en" sz="1600">
                <a:solidFill>
                  <a:srgbClr val="FFFFFF"/>
                </a:solidFill>
              </a:rPr>
              <a:t> is probably the best model considering the accuracy and discrimination effect at the same time.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As expected, when 𝛼 increases, accuracy decreases. Calibration should also decrease but there is some variation. (complexity of the model? No outlying accuracy/discrimination coefficient? )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63" name="Google Shape;2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00" y="1706725"/>
            <a:ext cx="4593276" cy="18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4"/>
          <p:cNvSpPr txBox="1"/>
          <p:nvPr>
            <p:ph type="title"/>
          </p:nvPr>
        </p:nvSpPr>
        <p:spPr>
          <a:xfrm>
            <a:off x="1063338" y="42662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Algorithm 3: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Fairness Constraints: Mechanisms for Fair Classification Muhammad Bilal Zafar, Isabel Valera, Manuel Gomez Rodriguez, Krishna P. Gummadi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Algorithm 7: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Information Theoretic Measures for Fairness-aware Feature Selection (Sajad Khodadadian, Mohamed Nafea, AmirEmad Ghassami, Negar Kiyavash)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37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1511" name="Google Shape;1511;p37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2" name="Google Shape;1572;p37"/>
          <p:cNvSpPr txBox="1"/>
          <p:nvPr>
            <p:ph idx="2" type="title"/>
          </p:nvPr>
        </p:nvSpPr>
        <p:spPr>
          <a:xfrm>
            <a:off x="1786650" y="2704425"/>
            <a:ext cx="55710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Dataset</a:t>
            </a:r>
            <a:endParaRPr/>
          </a:p>
        </p:txBody>
      </p:sp>
      <p:sp>
        <p:nvSpPr>
          <p:cNvPr id="1573" name="Google Shape;1573;p37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55"/>
          <p:cNvSpPr txBox="1"/>
          <p:nvPr>
            <p:ph idx="4294967295" type="ctrTitle"/>
          </p:nvPr>
        </p:nvSpPr>
        <p:spPr>
          <a:xfrm>
            <a:off x="2574900" y="1709750"/>
            <a:ext cx="3994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000"/>
              <a:t>Thanks</a:t>
            </a:r>
            <a:r>
              <a:rPr lang="en" sz="7000">
                <a:latin typeface="Manrope Medium"/>
                <a:ea typeface="Manrope Medium"/>
                <a:cs typeface="Manrope Medium"/>
                <a:sym typeface="Manrope Medium"/>
              </a:rPr>
              <a:t>!</a:t>
            </a:r>
            <a:endParaRPr sz="70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374" name="Google Shape;2374;p55"/>
          <p:cNvSpPr txBox="1"/>
          <p:nvPr>
            <p:ph idx="4294967295" type="subTitle"/>
          </p:nvPr>
        </p:nvSpPr>
        <p:spPr>
          <a:xfrm>
            <a:off x="2763300" y="2855075"/>
            <a:ext cx="361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/>
          <p:nvPr>
            <p:ph type="title"/>
          </p:nvPr>
        </p:nvSpPr>
        <p:spPr>
          <a:xfrm>
            <a:off x="2357850" y="415388"/>
            <a:ext cx="60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Dataset: Bank (Used for A3 Evaluation by the paper)</a:t>
            </a:r>
            <a:endParaRPr sz="1700"/>
          </a:p>
        </p:txBody>
      </p:sp>
      <p:sp>
        <p:nvSpPr>
          <p:cNvPr id="1579" name="Google Shape;1579;p38"/>
          <p:cNvSpPr txBox="1"/>
          <p:nvPr>
            <p:ph idx="1" type="body"/>
          </p:nvPr>
        </p:nvSpPr>
        <p:spPr>
          <a:xfrm>
            <a:off x="1023125" y="1644900"/>
            <a:ext cx="75042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Number of variables:</a:t>
            </a:r>
            <a:r>
              <a:rPr lang="en"/>
              <a:t> 16         </a:t>
            </a:r>
            <a:r>
              <a:rPr b="1" lang="en"/>
              <a:t>Number of observations: </a:t>
            </a:r>
            <a:r>
              <a:rPr lang="en"/>
              <a:t>45211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One-hot encode:</a:t>
            </a:r>
            <a:r>
              <a:rPr lang="en"/>
              <a:t> job, martial, contact, education,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Numeric:</a:t>
            </a:r>
            <a:r>
              <a:rPr lang="en"/>
              <a:t> age, day, month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Binary:</a:t>
            </a:r>
            <a:r>
              <a:rPr lang="en"/>
              <a:t> default, housing, loan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Sensitive Attribute: </a:t>
            </a:r>
            <a:r>
              <a:rPr lang="en"/>
              <a:t>age (also removed from feature to avoid disparate treatment)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Criteria: </a:t>
            </a:r>
            <a:r>
              <a:rPr lang="en"/>
              <a:t>25-60 protected group, otherwise non-protected group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Logistic Regression to predict whether a person subscribed to term deposit in investment.</a:t>
            </a:r>
            <a:endParaRPr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1"/>
          </a:p>
        </p:txBody>
      </p:sp>
      <p:grpSp>
        <p:nvGrpSpPr>
          <p:cNvPr id="1580" name="Google Shape;1580;p38"/>
          <p:cNvGrpSpPr/>
          <p:nvPr/>
        </p:nvGrpSpPr>
        <p:grpSpPr>
          <a:xfrm>
            <a:off x="1347158" y="800023"/>
            <a:ext cx="820806" cy="821326"/>
            <a:chOff x="796655" y="914385"/>
            <a:chExt cx="725094" cy="725617"/>
          </a:xfrm>
        </p:grpSpPr>
        <p:grpSp>
          <p:nvGrpSpPr>
            <p:cNvPr id="1581" name="Google Shape;1581;p38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582" name="Google Shape;1582;p38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583" name="Google Shape;1583;p38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38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38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38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7" name="Google Shape;1587;p38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8" name="Google Shape;1588;p38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38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38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1" name="Google Shape;1591;p38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p38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38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38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5" name="Google Shape;1595;p38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38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p38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38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9" name="Google Shape;1599;p38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0" name="Google Shape;1600;p38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38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38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3" name="Google Shape;1603;p38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p38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p38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p38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p38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38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38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10" name="Google Shape;1610;p38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38"/>
            <p:cNvSpPr/>
            <p:nvPr/>
          </p:nvSpPr>
          <p:spPr>
            <a:xfrm>
              <a:off x="880062" y="1006888"/>
              <a:ext cx="542700" cy="54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38"/>
          <p:cNvGrpSpPr/>
          <p:nvPr/>
        </p:nvGrpSpPr>
        <p:grpSpPr>
          <a:xfrm>
            <a:off x="1532187" y="986908"/>
            <a:ext cx="450683" cy="449219"/>
            <a:chOff x="852385" y="1510916"/>
            <a:chExt cx="353145" cy="351997"/>
          </a:xfrm>
        </p:grpSpPr>
        <p:sp>
          <p:nvSpPr>
            <p:cNvPr id="1613" name="Google Shape;1613;p38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9"/>
          <p:cNvSpPr txBox="1"/>
          <p:nvPr>
            <p:ph type="title"/>
          </p:nvPr>
        </p:nvSpPr>
        <p:spPr>
          <a:xfrm>
            <a:off x="2459350" y="1066525"/>
            <a:ext cx="60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Dataset: COMPAS 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700"/>
              <a:t>compas-scores-two-years.csv</a:t>
            </a:r>
            <a:endParaRPr sz="1700"/>
          </a:p>
        </p:txBody>
      </p:sp>
      <p:sp>
        <p:nvSpPr>
          <p:cNvPr id="1621" name="Google Shape;1621;p39"/>
          <p:cNvSpPr txBox="1"/>
          <p:nvPr>
            <p:ph idx="1" type="body"/>
          </p:nvPr>
        </p:nvSpPr>
        <p:spPr>
          <a:xfrm>
            <a:off x="1237800" y="2360750"/>
            <a:ext cx="66306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Features:</a:t>
            </a:r>
            <a:r>
              <a:rPr lang="en"/>
              <a:t> </a:t>
            </a:r>
            <a:r>
              <a:rPr i="1" lang="en" u="sng"/>
              <a:t>Age</a:t>
            </a:r>
            <a:r>
              <a:rPr i="1" lang="en"/>
              <a:t>, </a:t>
            </a:r>
            <a:r>
              <a:rPr i="1" lang="en" u="sng"/>
              <a:t>Charge Degree</a:t>
            </a:r>
            <a:r>
              <a:rPr i="1" lang="en"/>
              <a:t>, </a:t>
            </a:r>
            <a:r>
              <a:rPr i="1" lang="en" u="sng"/>
              <a:t>Gender</a:t>
            </a:r>
            <a:r>
              <a:rPr i="1" lang="en"/>
              <a:t>, </a:t>
            </a:r>
            <a:r>
              <a:rPr i="1" lang="en" u="sng"/>
              <a:t>Prior Counts</a:t>
            </a:r>
            <a:r>
              <a:rPr i="1" lang="en"/>
              <a:t>, </a:t>
            </a:r>
            <a:r>
              <a:rPr i="1" lang="en" u="sng"/>
              <a:t>Length Of Stay</a:t>
            </a:r>
            <a:endParaRPr i="1" u="sng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Predicted Label: </a:t>
            </a:r>
            <a:r>
              <a:rPr lang="en"/>
              <a:t>Two Year Recid (</a:t>
            </a:r>
            <a:r>
              <a:rPr lang="en"/>
              <a:t>whether or not the defendant recidivated within two years)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Sensitive Attribute: </a:t>
            </a:r>
            <a:r>
              <a:rPr lang="en"/>
              <a:t>Race (Caucasian: 1, African-American: 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n"/>
              <a:t>· Data Splitting:</a:t>
            </a:r>
            <a:r>
              <a:rPr lang="en"/>
              <a:t> training: validation: testing = 5 : 1 : 1</a:t>
            </a:r>
            <a:endParaRPr b="1"/>
          </a:p>
        </p:txBody>
      </p:sp>
      <p:grpSp>
        <p:nvGrpSpPr>
          <p:cNvPr id="1622" name="Google Shape;1622;p39"/>
          <p:cNvGrpSpPr/>
          <p:nvPr/>
        </p:nvGrpSpPr>
        <p:grpSpPr>
          <a:xfrm>
            <a:off x="1388358" y="1182548"/>
            <a:ext cx="820806" cy="821326"/>
            <a:chOff x="796655" y="914385"/>
            <a:chExt cx="725094" cy="725617"/>
          </a:xfrm>
        </p:grpSpPr>
        <p:grpSp>
          <p:nvGrpSpPr>
            <p:cNvPr id="1623" name="Google Shape;1623;p39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624" name="Google Shape;1624;p39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625" name="Google Shape;1625;p39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6" name="Google Shape;1626;p39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7" name="Google Shape;1627;p39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p39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p39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p39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39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p39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3" name="Google Shape;1633;p39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4" name="Google Shape;1634;p39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p39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39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7" name="Google Shape;1637;p39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8" name="Google Shape;1638;p39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9" name="Google Shape;1639;p39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0" name="Google Shape;1640;p39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39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2" name="Google Shape;1642;p39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3" name="Google Shape;1643;p39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4" name="Google Shape;1644;p39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5" name="Google Shape;1645;p39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6" name="Google Shape;1646;p39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7" name="Google Shape;1647;p39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39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9" name="Google Shape;1649;p39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0" name="Google Shape;1650;p39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1" name="Google Shape;1651;p39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52" name="Google Shape;1652;p39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3" name="Google Shape;1653;p39"/>
            <p:cNvSpPr/>
            <p:nvPr/>
          </p:nvSpPr>
          <p:spPr>
            <a:xfrm>
              <a:off x="880062" y="1006888"/>
              <a:ext cx="542700" cy="54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4" name="Google Shape;1654;p39"/>
          <p:cNvGrpSpPr/>
          <p:nvPr/>
        </p:nvGrpSpPr>
        <p:grpSpPr>
          <a:xfrm>
            <a:off x="1573387" y="1369433"/>
            <a:ext cx="450683" cy="449219"/>
            <a:chOff x="852385" y="1510916"/>
            <a:chExt cx="353145" cy="351997"/>
          </a:xfrm>
        </p:grpSpPr>
        <p:sp>
          <p:nvSpPr>
            <p:cNvPr id="1655" name="Google Shape;1655;p39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0"/>
          <p:cNvSpPr txBox="1"/>
          <p:nvPr>
            <p:ph idx="4" type="subTitle"/>
          </p:nvPr>
        </p:nvSpPr>
        <p:spPr>
          <a:xfrm>
            <a:off x="1825850" y="2179225"/>
            <a:ext cx="61368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Age:</a:t>
            </a:r>
            <a:r>
              <a:rPr lang="en"/>
              <a:t> age &lt; 25, 25 &lt; age &lt; 45, age &gt; 45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Charge Degree:</a:t>
            </a:r>
            <a:r>
              <a:rPr lang="en"/>
              <a:t> Misdemeanor or Felony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Gender:</a:t>
            </a:r>
            <a:r>
              <a:rPr lang="en"/>
              <a:t> Male or Female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Prior Counts:</a:t>
            </a:r>
            <a:r>
              <a:rPr lang="en"/>
              <a:t> 0, 1-3, larger than 3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Length of Stay:</a:t>
            </a:r>
            <a:r>
              <a:rPr lang="en"/>
              <a:t> &lt;= 1 week, &lt;= 3 months or &gt; 3 months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3" name="Google Shape;1663;p40"/>
          <p:cNvSpPr txBox="1"/>
          <p:nvPr>
            <p:ph type="title"/>
          </p:nvPr>
        </p:nvSpPr>
        <p:spPr>
          <a:xfrm>
            <a:off x="2569850" y="772000"/>
            <a:ext cx="46488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preprocessing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on CAMPAS</a:t>
            </a:r>
            <a:endParaRPr sz="27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64" name="Google Shape;1664;p40"/>
          <p:cNvSpPr txBox="1"/>
          <p:nvPr/>
        </p:nvSpPr>
        <p:spPr>
          <a:xfrm>
            <a:off x="1937375" y="4093800"/>
            <a:ext cx="567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Reference:  </a:t>
            </a:r>
            <a:r>
              <a:rPr i="1" lang="en" sz="1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How We Analyzed the COMPAS Recidivism Algorithm — ProPublica</a:t>
            </a:r>
            <a:endParaRPr i="1" sz="10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https://github.com/propublica/compas-analysis/blob/master/Compas%20Analysis.ipynb</a:t>
            </a:r>
            <a:endParaRPr i="1" sz="1000" u="sng"/>
          </a:p>
        </p:txBody>
      </p:sp>
      <p:grpSp>
        <p:nvGrpSpPr>
          <p:cNvPr id="1665" name="Google Shape;1665;p40"/>
          <p:cNvGrpSpPr/>
          <p:nvPr/>
        </p:nvGrpSpPr>
        <p:grpSpPr>
          <a:xfrm>
            <a:off x="1508553" y="819176"/>
            <a:ext cx="886427" cy="886994"/>
            <a:chOff x="796655" y="914385"/>
            <a:chExt cx="725094" cy="725617"/>
          </a:xfrm>
        </p:grpSpPr>
        <p:grpSp>
          <p:nvGrpSpPr>
            <p:cNvPr id="1666" name="Google Shape;1666;p40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667" name="Google Shape;1667;p40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668" name="Google Shape;1668;p40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9" name="Google Shape;1669;p40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0" name="Google Shape;1670;p40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1" name="Google Shape;1671;p40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p40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3" name="Google Shape;1673;p40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4" name="Google Shape;1674;p40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5" name="Google Shape;1675;p40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6" name="Google Shape;1676;p40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7" name="Google Shape;1677;p40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40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40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p40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1" name="Google Shape;1681;p40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2" name="Google Shape;1682;p40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3" name="Google Shape;1683;p40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p40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40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p40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7" name="Google Shape;1687;p40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8" name="Google Shape;1688;p40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9" name="Google Shape;1689;p40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0" name="Google Shape;1690;p40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1" name="Google Shape;1691;p40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2" name="Google Shape;1692;p40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3" name="Google Shape;1693;p40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4" name="Google Shape;1694;p40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95" name="Google Shape;1695;p40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6" name="Google Shape;1696;p40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40"/>
          <p:cNvSpPr/>
          <p:nvPr/>
        </p:nvSpPr>
        <p:spPr>
          <a:xfrm>
            <a:off x="1779741" y="1109360"/>
            <a:ext cx="348288" cy="340331"/>
          </a:xfrm>
          <a:custGeom>
            <a:rect b="b" l="l" r="r" t="t"/>
            <a:pathLst>
              <a:path extrusionOk="0" h="10693" w="10943">
                <a:moveTo>
                  <a:pt x="2799" y="608"/>
                </a:moveTo>
                <a:lnTo>
                  <a:pt x="6811" y="620"/>
                </a:lnTo>
                <a:cubicBezTo>
                  <a:pt x="7013" y="620"/>
                  <a:pt x="7156" y="763"/>
                  <a:pt x="7204" y="941"/>
                </a:cubicBezTo>
                <a:cubicBezTo>
                  <a:pt x="7204" y="965"/>
                  <a:pt x="7216" y="1001"/>
                  <a:pt x="7216" y="1013"/>
                </a:cubicBezTo>
                <a:lnTo>
                  <a:pt x="7216" y="1715"/>
                </a:lnTo>
                <a:lnTo>
                  <a:pt x="3144" y="1703"/>
                </a:lnTo>
                <a:lnTo>
                  <a:pt x="3144" y="1596"/>
                </a:lnTo>
                <a:cubicBezTo>
                  <a:pt x="3144" y="1215"/>
                  <a:pt x="3001" y="882"/>
                  <a:pt x="2799" y="608"/>
                </a:cubicBezTo>
                <a:close/>
                <a:moveTo>
                  <a:pt x="1560" y="346"/>
                </a:moveTo>
                <a:cubicBezTo>
                  <a:pt x="2251" y="346"/>
                  <a:pt x="2811" y="906"/>
                  <a:pt x="2811" y="1596"/>
                </a:cubicBezTo>
                <a:cubicBezTo>
                  <a:pt x="2811" y="2275"/>
                  <a:pt x="2263" y="2846"/>
                  <a:pt x="1560" y="2846"/>
                </a:cubicBezTo>
                <a:cubicBezTo>
                  <a:pt x="882" y="2846"/>
                  <a:pt x="310" y="2275"/>
                  <a:pt x="310" y="1596"/>
                </a:cubicBezTo>
                <a:cubicBezTo>
                  <a:pt x="310" y="906"/>
                  <a:pt x="882" y="346"/>
                  <a:pt x="1560" y="346"/>
                </a:cubicBezTo>
                <a:close/>
                <a:moveTo>
                  <a:pt x="1799" y="9252"/>
                </a:moveTo>
                <a:lnTo>
                  <a:pt x="7168" y="9288"/>
                </a:lnTo>
                <a:lnTo>
                  <a:pt x="7168" y="9990"/>
                </a:lnTo>
                <a:cubicBezTo>
                  <a:pt x="7168" y="10014"/>
                  <a:pt x="7168" y="10050"/>
                  <a:pt x="7156" y="10062"/>
                </a:cubicBezTo>
                <a:cubicBezTo>
                  <a:pt x="7109" y="10240"/>
                  <a:pt x="6966" y="10371"/>
                  <a:pt x="6775" y="10371"/>
                </a:cubicBezTo>
                <a:lnTo>
                  <a:pt x="2191" y="10359"/>
                </a:lnTo>
                <a:cubicBezTo>
                  <a:pt x="1965" y="10359"/>
                  <a:pt x="1799" y="10181"/>
                  <a:pt x="1799" y="9954"/>
                </a:cubicBezTo>
                <a:lnTo>
                  <a:pt x="1799" y="9252"/>
                </a:lnTo>
                <a:close/>
                <a:moveTo>
                  <a:pt x="1572" y="1"/>
                </a:moveTo>
                <a:cubicBezTo>
                  <a:pt x="715" y="1"/>
                  <a:pt x="1" y="703"/>
                  <a:pt x="1" y="1561"/>
                </a:cubicBezTo>
                <a:cubicBezTo>
                  <a:pt x="1" y="2418"/>
                  <a:pt x="667" y="3108"/>
                  <a:pt x="1501" y="3144"/>
                </a:cubicBezTo>
                <a:lnTo>
                  <a:pt x="1501" y="4644"/>
                </a:lnTo>
                <a:cubicBezTo>
                  <a:pt x="1501" y="4739"/>
                  <a:pt x="1572" y="4811"/>
                  <a:pt x="1668" y="4811"/>
                </a:cubicBezTo>
                <a:cubicBezTo>
                  <a:pt x="1751" y="4811"/>
                  <a:pt x="1834" y="4739"/>
                  <a:pt x="1834" y="4644"/>
                </a:cubicBezTo>
                <a:lnTo>
                  <a:pt x="1834" y="3132"/>
                </a:lnTo>
                <a:cubicBezTo>
                  <a:pt x="2441" y="3025"/>
                  <a:pt x="2918" y="2596"/>
                  <a:pt x="3096" y="2013"/>
                </a:cubicBezTo>
                <a:lnTo>
                  <a:pt x="7216" y="2025"/>
                </a:lnTo>
                <a:lnTo>
                  <a:pt x="7216" y="3323"/>
                </a:lnTo>
                <a:lnTo>
                  <a:pt x="4704" y="3311"/>
                </a:lnTo>
                <a:lnTo>
                  <a:pt x="4668" y="3311"/>
                </a:lnTo>
                <a:lnTo>
                  <a:pt x="4668" y="2751"/>
                </a:lnTo>
                <a:cubicBezTo>
                  <a:pt x="4668" y="2668"/>
                  <a:pt x="4597" y="2596"/>
                  <a:pt x="4513" y="2596"/>
                </a:cubicBezTo>
                <a:cubicBezTo>
                  <a:pt x="4418" y="2596"/>
                  <a:pt x="4346" y="2668"/>
                  <a:pt x="4346" y="2751"/>
                </a:cubicBezTo>
                <a:lnTo>
                  <a:pt x="4346" y="3668"/>
                </a:lnTo>
                <a:lnTo>
                  <a:pt x="4335" y="7276"/>
                </a:lnTo>
                <a:lnTo>
                  <a:pt x="4335" y="8204"/>
                </a:lnTo>
                <a:cubicBezTo>
                  <a:pt x="4335" y="8288"/>
                  <a:pt x="4406" y="8371"/>
                  <a:pt x="4489" y="8371"/>
                </a:cubicBezTo>
                <a:cubicBezTo>
                  <a:pt x="4585" y="8371"/>
                  <a:pt x="4656" y="8288"/>
                  <a:pt x="4656" y="8204"/>
                </a:cubicBezTo>
                <a:lnTo>
                  <a:pt x="4656" y="7633"/>
                </a:lnTo>
                <a:lnTo>
                  <a:pt x="4692" y="7633"/>
                </a:lnTo>
                <a:lnTo>
                  <a:pt x="7204" y="7657"/>
                </a:lnTo>
                <a:lnTo>
                  <a:pt x="7204" y="8966"/>
                </a:lnTo>
                <a:lnTo>
                  <a:pt x="1834" y="8930"/>
                </a:lnTo>
                <a:lnTo>
                  <a:pt x="1846" y="5335"/>
                </a:lnTo>
                <a:cubicBezTo>
                  <a:pt x="1846" y="5240"/>
                  <a:pt x="1775" y="5168"/>
                  <a:pt x="1679" y="5168"/>
                </a:cubicBezTo>
                <a:cubicBezTo>
                  <a:pt x="1596" y="5168"/>
                  <a:pt x="1513" y="5240"/>
                  <a:pt x="1513" y="5335"/>
                </a:cubicBezTo>
                <a:lnTo>
                  <a:pt x="1501" y="9097"/>
                </a:lnTo>
                <a:lnTo>
                  <a:pt x="1501" y="9954"/>
                </a:lnTo>
                <a:cubicBezTo>
                  <a:pt x="1501" y="10347"/>
                  <a:pt x="1810" y="10669"/>
                  <a:pt x="2215" y="10669"/>
                </a:cubicBezTo>
                <a:lnTo>
                  <a:pt x="6799" y="10693"/>
                </a:lnTo>
                <a:cubicBezTo>
                  <a:pt x="7168" y="10693"/>
                  <a:pt x="7466" y="10407"/>
                  <a:pt x="7514" y="10050"/>
                </a:cubicBezTo>
                <a:lnTo>
                  <a:pt x="7514" y="9978"/>
                </a:lnTo>
                <a:lnTo>
                  <a:pt x="7514" y="9109"/>
                </a:lnTo>
                <a:lnTo>
                  <a:pt x="7514" y="7633"/>
                </a:lnTo>
                <a:lnTo>
                  <a:pt x="8478" y="7633"/>
                </a:lnTo>
                <a:cubicBezTo>
                  <a:pt x="8573" y="7633"/>
                  <a:pt x="8645" y="7561"/>
                  <a:pt x="8645" y="7478"/>
                </a:cubicBezTo>
                <a:cubicBezTo>
                  <a:pt x="8645" y="7383"/>
                  <a:pt x="8573" y="7311"/>
                  <a:pt x="8478" y="7311"/>
                </a:cubicBezTo>
                <a:lnTo>
                  <a:pt x="4668" y="7299"/>
                </a:lnTo>
                <a:cubicBezTo>
                  <a:pt x="4656" y="7299"/>
                  <a:pt x="4644" y="7276"/>
                  <a:pt x="4644" y="7264"/>
                </a:cubicBezTo>
                <a:lnTo>
                  <a:pt x="4656" y="3644"/>
                </a:lnTo>
                <a:cubicBezTo>
                  <a:pt x="4656" y="3632"/>
                  <a:pt x="4668" y="3620"/>
                  <a:pt x="4692" y="3620"/>
                </a:cubicBezTo>
                <a:lnTo>
                  <a:pt x="10585" y="3644"/>
                </a:lnTo>
                <a:cubicBezTo>
                  <a:pt x="10597" y="3644"/>
                  <a:pt x="10609" y="3668"/>
                  <a:pt x="10609" y="3680"/>
                </a:cubicBezTo>
                <a:lnTo>
                  <a:pt x="10597" y="7299"/>
                </a:lnTo>
                <a:cubicBezTo>
                  <a:pt x="10597" y="7311"/>
                  <a:pt x="10585" y="7323"/>
                  <a:pt x="10562" y="7323"/>
                </a:cubicBezTo>
                <a:lnTo>
                  <a:pt x="9192" y="7323"/>
                </a:lnTo>
                <a:cubicBezTo>
                  <a:pt x="9109" y="7323"/>
                  <a:pt x="9038" y="7395"/>
                  <a:pt x="9038" y="7490"/>
                </a:cubicBezTo>
                <a:cubicBezTo>
                  <a:pt x="9038" y="7573"/>
                  <a:pt x="9109" y="7657"/>
                  <a:pt x="9192" y="7657"/>
                </a:cubicBezTo>
                <a:lnTo>
                  <a:pt x="10562" y="7657"/>
                </a:lnTo>
                <a:cubicBezTo>
                  <a:pt x="10764" y="7657"/>
                  <a:pt x="10919" y="7490"/>
                  <a:pt x="10919" y="7299"/>
                </a:cubicBezTo>
                <a:lnTo>
                  <a:pt x="10943" y="3680"/>
                </a:lnTo>
                <a:cubicBezTo>
                  <a:pt x="10919" y="3513"/>
                  <a:pt x="10776" y="3346"/>
                  <a:pt x="10562" y="3346"/>
                </a:cubicBezTo>
                <a:lnTo>
                  <a:pt x="7514" y="3335"/>
                </a:lnTo>
                <a:lnTo>
                  <a:pt x="7514" y="1882"/>
                </a:lnTo>
                <a:lnTo>
                  <a:pt x="7514" y="1013"/>
                </a:lnTo>
                <a:lnTo>
                  <a:pt x="7514" y="941"/>
                </a:lnTo>
                <a:cubicBezTo>
                  <a:pt x="7490" y="584"/>
                  <a:pt x="7168" y="298"/>
                  <a:pt x="6799" y="298"/>
                </a:cubicBezTo>
                <a:lnTo>
                  <a:pt x="2501" y="287"/>
                </a:lnTo>
                <a:lnTo>
                  <a:pt x="2453" y="287"/>
                </a:lnTo>
                <a:cubicBezTo>
                  <a:pt x="2203" y="108"/>
                  <a:pt x="1906" y="1"/>
                  <a:pt x="15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40"/>
          <p:cNvSpPr/>
          <p:nvPr/>
        </p:nvSpPr>
        <p:spPr>
          <a:xfrm>
            <a:off x="2032134" y="1238580"/>
            <a:ext cx="73903" cy="48919"/>
          </a:xfrm>
          <a:custGeom>
            <a:rect b="b" l="l" r="r" t="t"/>
            <a:pathLst>
              <a:path extrusionOk="0" h="1537" w="2322">
                <a:moveTo>
                  <a:pt x="1560" y="322"/>
                </a:moveTo>
                <a:cubicBezTo>
                  <a:pt x="1798" y="334"/>
                  <a:pt x="2001" y="525"/>
                  <a:pt x="2001" y="763"/>
                </a:cubicBezTo>
                <a:cubicBezTo>
                  <a:pt x="2001" y="1001"/>
                  <a:pt x="1798" y="1191"/>
                  <a:pt x="1548" y="1191"/>
                </a:cubicBezTo>
                <a:cubicBezTo>
                  <a:pt x="1310" y="1191"/>
                  <a:pt x="1119" y="1001"/>
                  <a:pt x="1119" y="751"/>
                </a:cubicBezTo>
                <a:cubicBezTo>
                  <a:pt x="1119" y="513"/>
                  <a:pt x="1310" y="322"/>
                  <a:pt x="1560" y="322"/>
                </a:cubicBezTo>
                <a:close/>
                <a:moveTo>
                  <a:pt x="774" y="334"/>
                </a:moveTo>
                <a:cubicBezTo>
                  <a:pt x="834" y="334"/>
                  <a:pt x="881" y="346"/>
                  <a:pt x="929" y="358"/>
                </a:cubicBezTo>
                <a:cubicBezTo>
                  <a:pt x="846" y="477"/>
                  <a:pt x="810" y="620"/>
                  <a:pt x="810" y="775"/>
                </a:cubicBezTo>
                <a:cubicBezTo>
                  <a:pt x="810" y="930"/>
                  <a:pt x="846" y="1072"/>
                  <a:pt x="929" y="1191"/>
                </a:cubicBezTo>
                <a:cubicBezTo>
                  <a:pt x="881" y="1215"/>
                  <a:pt x="822" y="1227"/>
                  <a:pt x="774" y="1227"/>
                </a:cubicBezTo>
                <a:cubicBezTo>
                  <a:pt x="524" y="1191"/>
                  <a:pt x="334" y="1001"/>
                  <a:pt x="334" y="763"/>
                </a:cubicBezTo>
                <a:cubicBezTo>
                  <a:pt x="334" y="525"/>
                  <a:pt x="524" y="334"/>
                  <a:pt x="774" y="334"/>
                </a:cubicBezTo>
                <a:close/>
                <a:moveTo>
                  <a:pt x="762" y="1"/>
                </a:moveTo>
                <a:cubicBezTo>
                  <a:pt x="346" y="1"/>
                  <a:pt x="0" y="346"/>
                  <a:pt x="0" y="763"/>
                </a:cubicBezTo>
                <a:cubicBezTo>
                  <a:pt x="0" y="1180"/>
                  <a:pt x="346" y="1525"/>
                  <a:pt x="762" y="1525"/>
                </a:cubicBezTo>
                <a:cubicBezTo>
                  <a:pt x="905" y="1525"/>
                  <a:pt x="1048" y="1489"/>
                  <a:pt x="1167" y="1418"/>
                </a:cubicBezTo>
                <a:cubicBezTo>
                  <a:pt x="1286" y="1489"/>
                  <a:pt x="1417" y="1537"/>
                  <a:pt x="1560" y="1537"/>
                </a:cubicBezTo>
                <a:cubicBezTo>
                  <a:pt x="1977" y="1537"/>
                  <a:pt x="2322" y="1191"/>
                  <a:pt x="2322" y="775"/>
                </a:cubicBezTo>
                <a:cubicBezTo>
                  <a:pt x="2322" y="358"/>
                  <a:pt x="1977" y="13"/>
                  <a:pt x="1560" y="13"/>
                </a:cubicBezTo>
                <a:cubicBezTo>
                  <a:pt x="1417" y="13"/>
                  <a:pt x="1286" y="60"/>
                  <a:pt x="1167" y="120"/>
                </a:cubicBezTo>
                <a:cubicBezTo>
                  <a:pt x="1048" y="48"/>
                  <a:pt x="905" y="1"/>
                  <a:pt x="7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40"/>
          <p:cNvSpPr/>
          <p:nvPr/>
        </p:nvSpPr>
        <p:spPr>
          <a:xfrm>
            <a:off x="1941171" y="1239726"/>
            <a:ext cx="67506" cy="45895"/>
          </a:xfrm>
          <a:custGeom>
            <a:rect b="b" l="l" r="r" t="t"/>
            <a:pathLst>
              <a:path extrusionOk="0" h="1442" w="2121">
                <a:moveTo>
                  <a:pt x="1739" y="310"/>
                </a:moveTo>
                <a:cubicBezTo>
                  <a:pt x="1763" y="310"/>
                  <a:pt x="1775" y="322"/>
                  <a:pt x="1775" y="346"/>
                </a:cubicBezTo>
                <a:lnTo>
                  <a:pt x="1775" y="1072"/>
                </a:lnTo>
                <a:cubicBezTo>
                  <a:pt x="1775" y="1084"/>
                  <a:pt x="1763" y="1096"/>
                  <a:pt x="1739" y="1096"/>
                </a:cubicBezTo>
                <a:lnTo>
                  <a:pt x="346" y="1096"/>
                </a:lnTo>
                <a:cubicBezTo>
                  <a:pt x="343" y="1103"/>
                  <a:pt x="338" y="1106"/>
                  <a:pt x="333" y="1106"/>
                </a:cubicBezTo>
                <a:cubicBezTo>
                  <a:pt x="322" y="1106"/>
                  <a:pt x="310" y="1089"/>
                  <a:pt x="310" y="1072"/>
                </a:cubicBezTo>
                <a:lnTo>
                  <a:pt x="310" y="346"/>
                </a:lnTo>
                <a:cubicBezTo>
                  <a:pt x="310" y="322"/>
                  <a:pt x="334" y="310"/>
                  <a:pt x="346" y="310"/>
                </a:cubicBezTo>
                <a:close/>
                <a:moveTo>
                  <a:pt x="358" y="1"/>
                </a:moveTo>
                <a:cubicBezTo>
                  <a:pt x="167" y="1"/>
                  <a:pt x="1" y="167"/>
                  <a:pt x="1" y="358"/>
                </a:cubicBezTo>
                <a:lnTo>
                  <a:pt x="1" y="1084"/>
                </a:lnTo>
                <a:cubicBezTo>
                  <a:pt x="1" y="1275"/>
                  <a:pt x="167" y="1441"/>
                  <a:pt x="358" y="1441"/>
                </a:cubicBezTo>
                <a:lnTo>
                  <a:pt x="1763" y="1441"/>
                </a:lnTo>
                <a:cubicBezTo>
                  <a:pt x="1953" y="1441"/>
                  <a:pt x="2120" y="1275"/>
                  <a:pt x="2120" y="1084"/>
                </a:cubicBezTo>
                <a:lnTo>
                  <a:pt x="2120" y="358"/>
                </a:lnTo>
                <a:cubicBezTo>
                  <a:pt x="2120" y="167"/>
                  <a:pt x="1953" y="1"/>
                  <a:pt x="1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40"/>
          <p:cNvSpPr/>
          <p:nvPr/>
        </p:nvSpPr>
        <p:spPr>
          <a:xfrm>
            <a:off x="1937383" y="1295042"/>
            <a:ext cx="170946" cy="30745"/>
          </a:xfrm>
          <a:custGeom>
            <a:rect b="b" l="l" r="r" t="t"/>
            <a:pathLst>
              <a:path extrusionOk="0" h="966" w="5371">
                <a:moveTo>
                  <a:pt x="358" y="346"/>
                </a:moveTo>
                <a:lnTo>
                  <a:pt x="5013" y="358"/>
                </a:lnTo>
                <a:cubicBezTo>
                  <a:pt x="5037" y="358"/>
                  <a:pt x="5049" y="370"/>
                  <a:pt x="5049" y="394"/>
                </a:cubicBezTo>
                <a:lnTo>
                  <a:pt x="5049" y="632"/>
                </a:lnTo>
                <a:cubicBezTo>
                  <a:pt x="5049" y="644"/>
                  <a:pt x="5037" y="656"/>
                  <a:pt x="5013" y="656"/>
                </a:cubicBezTo>
                <a:lnTo>
                  <a:pt x="358" y="644"/>
                </a:lnTo>
                <a:cubicBezTo>
                  <a:pt x="346" y="644"/>
                  <a:pt x="334" y="632"/>
                  <a:pt x="334" y="608"/>
                </a:cubicBezTo>
                <a:lnTo>
                  <a:pt x="334" y="370"/>
                </a:lnTo>
                <a:cubicBezTo>
                  <a:pt x="334" y="358"/>
                  <a:pt x="346" y="346"/>
                  <a:pt x="358" y="346"/>
                </a:cubicBezTo>
                <a:close/>
                <a:moveTo>
                  <a:pt x="358" y="1"/>
                </a:moveTo>
                <a:cubicBezTo>
                  <a:pt x="167" y="13"/>
                  <a:pt x="1" y="168"/>
                  <a:pt x="1" y="358"/>
                </a:cubicBezTo>
                <a:lnTo>
                  <a:pt x="1" y="596"/>
                </a:lnTo>
                <a:cubicBezTo>
                  <a:pt x="1" y="787"/>
                  <a:pt x="167" y="953"/>
                  <a:pt x="358" y="953"/>
                </a:cubicBezTo>
                <a:lnTo>
                  <a:pt x="5013" y="965"/>
                </a:lnTo>
                <a:cubicBezTo>
                  <a:pt x="5204" y="965"/>
                  <a:pt x="5370" y="810"/>
                  <a:pt x="5370" y="608"/>
                </a:cubicBezTo>
                <a:lnTo>
                  <a:pt x="5370" y="370"/>
                </a:lnTo>
                <a:cubicBezTo>
                  <a:pt x="5370" y="179"/>
                  <a:pt x="5204" y="13"/>
                  <a:pt x="5013" y="13"/>
                </a:cubicBezTo>
                <a:lnTo>
                  <a:pt x="3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40"/>
          <p:cNvSpPr/>
          <p:nvPr/>
        </p:nvSpPr>
        <p:spPr>
          <a:xfrm>
            <a:off x="1809691" y="1144403"/>
            <a:ext cx="40580" cy="30936"/>
          </a:xfrm>
          <a:custGeom>
            <a:rect b="b" l="l" r="r" t="t"/>
            <a:pathLst>
              <a:path extrusionOk="0" h="972" w="1275">
                <a:moveTo>
                  <a:pt x="1100" y="1"/>
                </a:moveTo>
                <a:cubicBezTo>
                  <a:pt x="1055" y="1"/>
                  <a:pt x="1009" y="21"/>
                  <a:pt x="977" y="67"/>
                </a:cubicBezTo>
                <a:lnTo>
                  <a:pt x="500" y="567"/>
                </a:lnTo>
                <a:lnTo>
                  <a:pt x="298" y="305"/>
                </a:lnTo>
                <a:cubicBezTo>
                  <a:pt x="264" y="257"/>
                  <a:pt x="215" y="237"/>
                  <a:pt x="167" y="237"/>
                </a:cubicBezTo>
                <a:cubicBezTo>
                  <a:pt x="132" y="237"/>
                  <a:pt x="97" y="249"/>
                  <a:pt x="72" y="269"/>
                </a:cubicBezTo>
                <a:cubicBezTo>
                  <a:pt x="0" y="329"/>
                  <a:pt x="0" y="436"/>
                  <a:pt x="36" y="495"/>
                </a:cubicBezTo>
                <a:lnTo>
                  <a:pt x="369" y="912"/>
                </a:lnTo>
                <a:cubicBezTo>
                  <a:pt x="393" y="936"/>
                  <a:pt x="441" y="971"/>
                  <a:pt x="488" y="971"/>
                </a:cubicBezTo>
                <a:cubicBezTo>
                  <a:pt x="524" y="971"/>
                  <a:pt x="572" y="948"/>
                  <a:pt x="608" y="924"/>
                </a:cubicBezTo>
                <a:lnTo>
                  <a:pt x="1215" y="269"/>
                </a:lnTo>
                <a:cubicBezTo>
                  <a:pt x="1274" y="209"/>
                  <a:pt x="1274" y="102"/>
                  <a:pt x="1203" y="43"/>
                </a:cubicBezTo>
                <a:cubicBezTo>
                  <a:pt x="1176" y="16"/>
                  <a:pt x="1138" y="1"/>
                  <a:pt x="11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41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1707" name="Google Shape;1707;p41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8" name="Google Shape;1768;p41"/>
          <p:cNvSpPr txBox="1"/>
          <p:nvPr>
            <p:ph idx="2" type="title"/>
          </p:nvPr>
        </p:nvSpPr>
        <p:spPr>
          <a:xfrm>
            <a:off x="1408200" y="2704425"/>
            <a:ext cx="63279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Introduction to Algorithms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769" name="Google Shape;1769;p41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Algorithms: A3 &amp; A7</a:t>
            </a:r>
            <a:endParaRPr/>
          </a:p>
        </p:txBody>
      </p:sp>
      <p:grpSp>
        <p:nvGrpSpPr>
          <p:cNvPr id="1775" name="Google Shape;1775;p42"/>
          <p:cNvGrpSpPr/>
          <p:nvPr/>
        </p:nvGrpSpPr>
        <p:grpSpPr>
          <a:xfrm>
            <a:off x="5847849" y="1807535"/>
            <a:ext cx="857378" cy="858097"/>
            <a:chOff x="5847849" y="1655135"/>
            <a:chExt cx="857378" cy="858097"/>
          </a:xfrm>
        </p:grpSpPr>
        <p:grpSp>
          <p:nvGrpSpPr>
            <p:cNvPr id="1776" name="Google Shape;1776;p42"/>
            <p:cNvGrpSpPr/>
            <p:nvPr/>
          </p:nvGrpSpPr>
          <p:grpSpPr>
            <a:xfrm>
              <a:off x="5847849" y="1655135"/>
              <a:ext cx="857378" cy="858097"/>
              <a:chOff x="1028675" y="893940"/>
              <a:chExt cx="700816" cy="701403"/>
            </a:xfrm>
          </p:grpSpPr>
          <p:grpSp>
            <p:nvGrpSpPr>
              <p:cNvPr id="1777" name="Google Shape;1777;p42"/>
              <p:cNvGrpSpPr/>
              <p:nvPr/>
            </p:nvGrpSpPr>
            <p:grpSpPr>
              <a:xfrm flipH="1">
                <a:off x="1028675" y="893940"/>
                <a:ext cx="700816" cy="701403"/>
                <a:chOff x="-623900" y="2924515"/>
                <a:chExt cx="700816" cy="701403"/>
              </a:xfrm>
            </p:grpSpPr>
            <p:sp>
              <p:nvSpPr>
                <p:cNvPr id="1778" name="Google Shape;1778;p42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42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42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p42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p42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p42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42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p42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Google Shape;1786;p42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7" name="Google Shape;1787;p42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8" name="Google Shape;1788;p42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9" name="Google Shape;1789;p42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Google Shape;1790;p42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1" name="Google Shape;1791;p42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2" name="Google Shape;1792;p42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p42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4" name="Google Shape;1794;p42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5" name="Google Shape;1795;p42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Google Shape;1796;p42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7" name="Google Shape;1797;p42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8" name="Google Shape;1798;p42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9" name="Google Shape;1799;p42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0" name="Google Shape;1800;p42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Google Shape;1801;p42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2" name="Google Shape;1802;p42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3" name="Google Shape;1803;p42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4" name="Google Shape;1804;p42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5" name="Google Shape;1805;p42"/>
              <p:cNvSpPr/>
              <p:nvPr/>
            </p:nvSpPr>
            <p:spPr>
              <a:xfrm>
                <a:off x="1068745" y="934295"/>
                <a:ext cx="620700" cy="620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6" name="Google Shape;1806;p42"/>
            <p:cNvSpPr/>
            <p:nvPr/>
          </p:nvSpPr>
          <p:spPr>
            <a:xfrm>
              <a:off x="5962438" y="1753025"/>
              <a:ext cx="628200" cy="62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7" name="Google Shape;1807;p42"/>
          <p:cNvSpPr txBox="1"/>
          <p:nvPr>
            <p:ph idx="2" type="subTitle"/>
          </p:nvPr>
        </p:nvSpPr>
        <p:spPr>
          <a:xfrm>
            <a:off x="1824612" y="287565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Coda"/>
                <a:ea typeface="Coda"/>
                <a:cs typeface="Coda"/>
                <a:sym typeface="Coda"/>
              </a:rPr>
              <a:t>Maximizing Fairness under Accuracy Constraints (Gamma and Fine-Gamma)</a:t>
            </a:r>
            <a:endParaRPr sz="1800"/>
          </a:p>
        </p:txBody>
      </p:sp>
      <p:grpSp>
        <p:nvGrpSpPr>
          <p:cNvPr id="1808" name="Google Shape;1808;p42"/>
          <p:cNvGrpSpPr/>
          <p:nvPr/>
        </p:nvGrpSpPr>
        <p:grpSpPr>
          <a:xfrm>
            <a:off x="2442137" y="1810892"/>
            <a:ext cx="850650" cy="851364"/>
            <a:chOff x="2442137" y="1658492"/>
            <a:chExt cx="850650" cy="851364"/>
          </a:xfrm>
        </p:grpSpPr>
        <p:grpSp>
          <p:nvGrpSpPr>
            <p:cNvPr id="1809" name="Google Shape;1809;p42"/>
            <p:cNvGrpSpPr/>
            <p:nvPr/>
          </p:nvGrpSpPr>
          <p:grpSpPr>
            <a:xfrm>
              <a:off x="2442137" y="1658492"/>
              <a:ext cx="850650" cy="851364"/>
              <a:chOff x="1028675" y="893940"/>
              <a:chExt cx="700816" cy="701403"/>
            </a:xfrm>
          </p:grpSpPr>
          <p:grpSp>
            <p:nvGrpSpPr>
              <p:cNvPr id="1810" name="Google Shape;1810;p42"/>
              <p:cNvGrpSpPr/>
              <p:nvPr/>
            </p:nvGrpSpPr>
            <p:grpSpPr>
              <a:xfrm flipH="1">
                <a:off x="1028675" y="893940"/>
                <a:ext cx="700816" cy="701403"/>
                <a:chOff x="-623900" y="2924515"/>
                <a:chExt cx="700816" cy="701403"/>
              </a:xfrm>
            </p:grpSpPr>
            <p:sp>
              <p:nvSpPr>
                <p:cNvPr id="1811" name="Google Shape;1811;p42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42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p42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42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42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p42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7" name="Google Shape;1817;p42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42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p42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p42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p42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42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2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2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2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42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2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2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2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42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2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2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2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2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2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2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2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8" name="Google Shape;1838;p42"/>
              <p:cNvSpPr/>
              <p:nvPr/>
            </p:nvSpPr>
            <p:spPr>
              <a:xfrm>
                <a:off x="1068745" y="934295"/>
                <a:ext cx="620700" cy="620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9" name="Google Shape;1839;p42"/>
            <p:cNvSpPr/>
            <p:nvPr/>
          </p:nvSpPr>
          <p:spPr>
            <a:xfrm>
              <a:off x="2553362" y="1770075"/>
              <a:ext cx="628200" cy="62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0" name="Google Shape;1840;p42"/>
          <p:cNvSpPr/>
          <p:nvPr/>
        </p:nvSpPr>
        <p:spPr>
          <a:xfrm>
            <a:off x="2618577" y="2009289"/>
            <a:ext cx="497758" cy="454579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1" name="Google Shape;1841;p42"/>
          <p:cNvGrpSpPr/>
          <p:nvPr/>
        </p:nvGrpSpPr>
        <p:grpSpPr>
          <a:xfrm>
            <a:off x="6046974" y="2022712"/>
            <a:ext cx="459117" cy="427736"/>
            <a:chOff x="2185128" y="2427549"/>
            <a:chExt cx="382757" cy="356595"/>
          </a:xfrm>
        </p:grpSpPr>
        <p:sp>
          <p:nvSpPr>
            <p:cNvPr id="1842" name="Google Shape;1842;p42"/>
            <p:cNvSpPr/>
            <p:nvPr/>
          </p:nvSpPr>
          <p:spPr>
            <a:xfrm>
              <a:off x="2313584" y="2612467"/>
              <a:ext cx="119417" cy="103853"/>
            </a:xfrm>
            <a:custGeom>
              <a:rect b="b" l="l" r="r" t="t"/>
              <a:pathLst>
                <a:path extrusionOk="0" h="3263" w="3752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2311706" y="2427549"/>
              <a:ext cx="129633" cy="171327"/>
            </a:xfrm>
            <a:custGeom>
              <a:rect b="b" l="l" r="r" t="t"/>
              <a:pathLst>
                <a:path extrusionOk="0" h="5383" w="4073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2438252" y="2611703"/>
              <a:ext cx="129633" cy="172441"/>
            </a:xfrm>
            <a:custGeom>
              <a:rect b="b" l="l" r="r" t="t"/>
              <a:pathLst>
                <a:path extrusionOk="0" h="5418" w="4073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2185128" y="2611703"/>
              <a:ext cx="130015" cy="172441"/>
            </a:xfrm>
            <a:custGeom>
              <a:rect b="b" l="l" r="r" t="t"/>
              <a:pathLst>
                <a:path extrusionOk="0" h="5418" w="4085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6" name="Google Shape;1846;p42"/>
          <p:cNvSpPr txBox="1"/>
          <p:nvPr>
            <p:ph idx="2" type="subTitle"/>
          </p:nvPr>
        </p:nvSpPr>
        <p:spPr>
          <a:xfrm>
            <a:off x="5137262" y="287565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da"/>
                <a:ea typeface="Coda"/>
                <a:cs typeface="Coda"/>
                <a:sym typeface="Coda"/>
              </a:rPr>
              <a:t>Fairness-aware Feature Selection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3"/>
          <p:cNvSpPr txBox="1"/>
          <p:nvPr>
            <p:ph idx="1" type="subTitle"/>
          </p:nvPr>
        </p:nvSpPr>
        <p:spPr>
          <a:xfrm>
            <a:off x="174900" y="2689450"/>
            <a:ext cx="87942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3200"/>
              <a:t>Two distinct notion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Disparate treatment: decision based on subject’s sensitive attribute information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Disparate impact: outcome hurts/benefits people with certain sensitive attribute values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852" name="Google Shape;1852;p43"/>
          <p:cNvSpPr txBox="1"/>
          <p:nvPr/>
        </p:nvSpPr>
        <p:spPr>
          <a:xfrm>
            <a:off x="648600" y="773850"/>
            <a:ext cx="78468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General Goal</a:t>
            </a:r>
            <a:endParaRPr sz="32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Design classifiers—convex margin-based classifiers like logistic regression and support vector machines (SVMs)—that avoid both disparate treatment and disparate impact, and can additionally accommodate the “business necessity” clause of disparate impact doctrine.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853" name="Google Shape;1853;p43"/>
          <p:cNvSpPr txBox="1"/>
          <p:nvPr>
            <p:ph type="title"/>
          </p:nvPr>
        </p:nvSpPr>
        <p:spPr>
          <a:xfrm>
            <a:off x="587400" y="204450"/>
            <a:ext cx="85566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A3: </a:t>
            </a:r>
            <a:r>
              <a:rPr lang="en" sz="1800"/>
              <a:t>Maximizing Fairness under Accuracy Constraints (Gamma and Fine-Gamma)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4"/>
          <p:cNvSpPr txBox="1"/>
          <p:nvPr>
            <p:ph idx="2" type="ctrTitle"/>
          </p:nvPr>
        </p:nvSpPr>
        <p:spPr>
          <a:xfrm>
            <a:off x="2067713" y="2405575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“80%-rule” or “p%-rule”</a:t>
            </a:r>
            <a:endParaRPr/>
          </a:p>
        </p:txBody>
      </p:sp>
      <p:sp>
        <p:nvSpPr>
          <p:cNvPr id="1859" name="Google Shape;1859;p44"/>
          <p:cNvSpPr txBox="1"/>
          <p:nvPr>
            <p:ph idx="3" type="ctrTitle"/>
          </p:nvPr>
        </p:nvSpPr>
        <p:spPr>
          <a:xfrm>
            <a:off x="5254387" y="2405575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Decision Boundary Covariance</a:t>
            </a:r>
            <a:endParaRPr/>
          </a:p>
        </p:txBody>
      </p:sp>
      <p:sp>
        <p:nvSpPr>
          <p:cNvPr id="1860" name="Google Shape;1860;p44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Way to quantify disparate impact</a:t>
            </a:r>
            <a:endParaRPr/>
          </a:p>
        </p:txBody>
      </p:sp>
      <p:grpSp>
        <p:nvGrpSpPr>
          <p:cNvPr id="1861" name="Google Shape;1861;p44"/>
          <p:cNvGrpSpPr/>
          <p:nvPr/>
        </p:nvGrpSpPr>
        <p:grpSpPr>
          <a:xfrm>
            <a:off x="2607372" y="1709741"/>
            <a:ext cx="742585" cy="743207"/>
            <a:chOff x="1028675" y="893940"/>
            <a:chExt cx="700816" cy="701403"/>
          </a:xfrm>
        </p:grpSpPr>
        <p:grpSp>
          <p:nvGrpSpPr>
            <p:cNvPr id="1862" name="Google Shape;1862;p44"/>
            <p:cNvGrpSpPr/>
            <p:nvPr/>
          </p:nvGrpSpPr>
          <p:grpSpPr>
            <a:xfrm flipH="1">
              <a:off x="1028675" y="893940"/>
              <a:ext cx="700816" cy="701403"/>
              <a:chOff x="-623900" y="2924515"/>
              <a:chExt cx="700816" cy="701403"/>
            </a:xfrm>
          </p:grpSpPr>
          <p:sp>
            <p:nvSpPr>
              <p:cNvPr id="1863" name="Google Shape;1863;p44"/>
              <p:cNvSpPr/>
              <p:nvPr/>
            </p:nvSpPr>
            <p:spPr>
              <a:xfrm>
                <a:off x="-623900" y="292451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4"/>
              <p:cNvSpPr/>
              <p:nvPr/>
            </p:nvSpPr>
            <p:spPr>
              <a:xfrm>
                <a:off x="-623703" y="292508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4"/>
              <p:cNvSpPr/>
              <p:nvPr/>
            </p:nvSpPr>
            <p:spPr>
              <a:xfrm>
                <a:off x="-623703" y="292508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4"/>
              <p:cNvSpPr/>
              <p:nvPr/>
            </p:nvSpPr>
            <p:spPr>
              <a:xfrm>
                <a:off x="-623703" y="292508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-623703" y="292508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-623703" y="292508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-623703" y="292508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-623703" y="292508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4"/>
              <p:cNvSpPr/>
              <p:nvPr/>
            </p:nvSpPr>
            <p:spPr>
              <a:xfrm>
                <a:off x="-623703" y="292508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4"/>
              <p:cNvSpPr/>
              <p:nvPr/>
            </p:nvSpPr>
            <p:spPr>
              <a:xfrm>
                <a:off x="65988" y="361498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4"/>
              <p:cNvSpPr/>
              <p:nvPr/>
            </p:nvSpPr>
            <p:spPr>
              <a:xfrm>
                <a:off x="-46440" y="350369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4"/>
              <p:cNvSpPr/>
              <p:nvPr/>
            </p:nvSpPr>
            <p:spPr>
              <a:xfrm>
                <a:off x="-271513" y="328108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4"/>
              <p:cNvSpPr/>
              <p:nvPr/>
            </p:nvSpPr>
            <p:spPr>
              <a:xfrm>
                <a:off x="-215114" y="333674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4"/>
              <p:cNvSpPr/>
              <p:nvPr/>
            </p:nvSpPr>
            <p:spPr>
              <a:xfrm>
                <a:off x="-552615" y="300284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4"/>
              <p:cNvSpPr/>
              <p:nvPr/>
            </p:nvSpPr>
            <p:spPr>
              <a:xfrm>
                <a:off x="-623703" y="292508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4"/>
              <p:cNvSpPr/>
              <p:nvPr/>
            </p:nvSpPr>
            <p:spPr>
              <a:xfrm>
                <a:off x="9785" y="355932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4"/>
              <p:cNvSpPr/>
              <p:nvPr/>
            </p:nvSpPr>
            <p:spPr>
              <a:xfrm>
                <a:off x="-158889" y="339238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4"/>
              <p:cNvSpPr/>
              <p:nvPr/>
            </p:nvSpPr>
            <p:spPr>
              <a:xfrm>
                <a:off x="-383963" y="316979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4"/>
              <p:cNvSpPr/>
              <p:nvPr/>
            </p:nvSpPr>
            <p:spPr>
              <a:xfrm>
                <a:off x="-440187" y="311394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4"/>
              <p:cNvSpPr/>
              <p:nvPr/>
            </p:nvSpPr>
            <p:spPr>
              <a:xfrm>
                <a:off x="-623703" y="292508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4"/>
              <p:cNvSpPr/>
              <p:nvPr/>
            </p:nvSpPr>
            <p:spPr>
              <a:xfrm>
                <a:off x="-623703" y="292508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4"/>
              <p:cNvSpPr/>
              <p:nvPr/>
            </p:nvSpPr>
            <p:spPr>
              <a:xfrm>
                <a:off x="-102665" y="344803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4"/>
              <p:cNvSpPr/>
              <p:nvPr/>
            </p:nvSpPr>
            <p:spPr>
              <a:xfrm>
                <a:off x="-327738" y="322525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4"/>
              <p:cNvSpPr/>
              <p:nvPr/>
            </p:nvSpPr>
            <p:spPr>
              <a:xfrm>
                <a:off x="-496412" y="305830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4"/>
              <p:cNvSpPr/>
              <p:nvPr/>
            </p:nvSpPr>
            <p:spPr>
              <a:xfrm>
                <a:off x="-623703" y="292508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4"/>
              <p:cNvSpPr/>
              <p:nvPr/>
            </p:nvSpPr>
            <p:spPr>
              <a:xfrm>
                <a:off x="-623703" y="292508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4"/>
              <p:cNvSpPr/>
              <p:nvPr/>
            </p:nvSpPr>
            <p:spPr>
              <a:xfrm>
                <a:off x="-608840" y="294719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0" name="Google Shape;1890;p44"/>
            <p:cNvSpPr/>
            <p:nvPr/>
          </p:nvSpPr>
          <p:spPr>
            <a:xfrm>
              <a:off x="1068745" y="934295"/>
              <a:ext cx="620700" cy="620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44"/>
          <p:cNvSpPr/>
          <p:nvPr/>
        </p:nvSpPr>
        <p:spPr>
          <a:xfrm>
            <a:off x="2704463" y="1807145"/>
            <a:ext cx="5484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2" name="Google Shape;1892;p44"/>
          <p:cNvGrpSpPr/>
          <p:nvPr/>
        </p:nvGrpSpPr>
        <p:grpSpPr>
          <a:xfrm>
            <a:off x="5794046" y="1709741"/>
            <a:ext cx="742585" cy="743207"/>
            <a:chOff x="1028675" y="893940"/>
            <a:chExt cx="700816" cy="701403"/>
          </a:xfrm>
        </p:grpSpPr>
        <p:grpSp>
          <p:nvGrpSpPr>
            <p:cNvPr id="1893" name="Google Shape;1893;p44"/>
            <p:cNvGrpSpPr/>
            <p:nvPr/>
          </p:nvGrpSpPr>
          <p:grpSpPr>
            <a:xfrm flipH="1">
              <a:off x="1028675" y="893940"/>
              <a:ext cx="700816" cy="701403"/>
              <a:chOff x="-623900" y="2924515"/>
              <a:chExt cx="700816" cy="701403"/>
            </a:xfrm>
          </p:grpSpPr>
          <p:sp>
            <p:nvSpPr>
              <p:cNvPr id="1894" name="Google Shape;1894;p44"/>
              <p:cNvSpPr/>
              <p:nvPr/>
            </p:nvSpPr>
            <p:spPr>
              <a:xfrm>
                <a:off x="-623900" y="292451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4"/>
              <p:cNvSpPr/>
              <p:nvPr/>
            </p:nvSpPr>
            <p:spPr>
              <a:xfrm>
                <a:off x="-623703" y="292508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4"/>
              <p:cNvSpPr/>
              <p:nvPr/>
            </p:nvSpPr>
            <p:spPr>
              <a:xfrm>
                <a:off x="-623703" y="292508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4"/>
              <p:cNvSpPr/>
              <p:nvPr/>
            </p:nvSpPr>
            <p:spPr>
              <a:xfrm>
                <a:off x="-623703" y="292508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4"/>
              <p:cNvSpPr/>
              <p:nvPr/>
            </p:nvSpPr>
            <p:spPr>
              <a:xfrm>
                <a:off x="-623703" y="292508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4"/>
              <p:cNvSpPr/>
              <p:nvPr/>
            </p:nvSpPr>
            <p:spPr>
              <a:xfrm>
                <a:off x="-623703" y="292508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4"/>
              <p:cNvSpPr/>
              <p:nvPr/>
            </p:nvSpPr>
            <p:spPr>
              <a:xfrm>
                <a:off x="-623703" y="292508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4"/>
              <p:cNvSpPr/>
              <p:nvPr/>
            </p:nvSpPr>
            <p:spPr>
              <a:xfrm>
                <a:off x="-623703" y="292508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4"/>
              <p:cNvSpPr/>
              <p:nvPr/>
            </p:nvSpPr>
            <p:spPr>
              <a:xfrm>
                <a:off x="-623703" y="292508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4"/>
              <p:cNvSpPr/>
              <p:nvPr/>
            </p:nvSpPr>
            <p:spPr>
              <a:xfrm>
                <a:off x="65988" y="361498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4"/>
              <p:cNvSpPr/>
              <p:nvPr/>
            </p:nvSpPr>
            <p:spPr>
              <a:xfrm>
                <a:off x="-46440" y="350369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4"/>
              <p:cNvSpPr/>
              <p:nvPr/>
            </p:nvSpPr>
            <p:spPr>
              <a:xfrm>
                <a:off x="-271513" y="328108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4"/>
              <p:cNvSpPr/>
              <p:nvPr/>
            </p:nvSpPr>
            <p:spPr>
              <a:xfrm>
                <a:off x="-215114" y="333674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4"/>
              <p:cNvSpPr/>
              <p:nvPr/>
            </p:nvSpPr>
            <p:spPr>
              <a:xfrm>
                <a:off x="-552615" y="300284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-623703" y="292508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9785" y="355932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-158889" y="339238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4"/>
              <p:cNvSpPr/>
              <p:nvPr/>
            </p:nvSpPr>
            <p:spPr>
              <a:xfrm>
                <a:off x="-383963" y="316979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4"/>
              <p:cNvSpPr/>
              <p:nvPr/>
            </p:nvSpPr>
            <p:spPr>
              <a:xfrm>
                <a:off x="-440187" y="311394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4"/>
              <p:cNvSpPr/>
              <p:nvPr/>
            </p:nvSpPr>
            <p:spPr>
              <a:xfrm>
                <a:off x="-623703" y="292508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4"/>
              <p:cNvSpPr/>
              <p:nvPr/>
            </p:nvSpPr>
            <p:spPr>
              <a:xfrm>
                <a:off x="-623703" y="292508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4"/>
              <p:cNvSpPr/>
              <p:nvPr/>
            </p:nvSpPr>
            <p:spPr>
              <a:xfrm>
                <a:off x="-102665" y="344803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4"/>
              <p:cNvSpPr/>
              <p:nvPr/>
            </p:nvSpPr>
            <p:spPr>
              <a:xfrm>
                <a:off x="-327738" y="322525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4"/>
              <p:cNvSpPr/>
              <p:nvPr/>
            </p:nvSpPr>
            <p:spPr>
              <a:xfrm>
                <a:off x="-496412" y="305830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4"/>
              <p:cNvSpPr/>
              <p:nvPr/>
            </p:nvSpPr>
            <p:spPr>
              <a:xfrm>
                <a:off x="-623703" y="292508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4"/>
              <p:cNvSpPr/>
              <p:nvPr/>
            </p:nvSpPr>
            <p:spPr>
              <a:xfrm>
                <a:off x="-623703" y="292508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4"/>
              <p:cNvSpPr/>
              <p:nvPr/>
            </p:nvSpPr>
            <p:spPr>
              <a:xfrm>
                <a:off x="-608840" y="294719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1" name="Google Shape;1921;p44"/>
            <p:cNvSpPr/>
            <p:nvPr/>
          </p:nvSpPr>
          <p:spPr>
            <a:xfrm>
              <a:off x="1068745" y="934295"/>
              <a:ext cx="620700" cy="620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2" name="Google Shape;1922;p44"/>
          <p:cNvSpPr/>
          <p:nvPr/>
        </p:nvSpPr>
        <p:spPr>
          <a:xfrm>
            <a:off x="5891137" y="1807145"/>
            <a:ext cx="5484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3" name="Google Shape;1923;p44"/>
          <p:cNvGrpSpPr/>
          <p:nvPr/>
        </p:nvGrpSpPr>
        <p:grpSpPr>
          <a:xfrm>
            <a:off x="5984225" y="1900797"/>
            <a:ext cx="362223" cy="361108"/>
            <a:chOff x="3513010" y="3816134"/>
            <a:chExt cx="362223" cy="361108"/>
          </a:xfrm>
        </p:grpSpPr>
        <p:sp>
          <p:nvSpPr>
            <p:cNvPr id="1924" name="Google Shape;1924;p44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8" name="Google Shape;1928;p44"/>
          <p:cNvSpPr/>
          <p:nvPr/>
        </p:nvSpPr>
        <p:spPr>
          <a:xfrm>
            <a:off x="2805133" y="1902703"/>
            <a:ext cx="347060" cy="357286"/>
          </a:xfrm>
          <a:custGeom>
            <a:rect b="b" l="l" r="r" t="t"/>
            <a:pathLst>
              <a:path extrusionOk="0" h="11216" w="10895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gal Services Project Proposal by Slidesgo">
  <a:themeElements>
    <a:clrScheme name="Simple Light">
      <a:dk1>
        <a:srgbClr val="3A3A3A"/>
      </a:dk1>
      <a:lt1>
        <a:srgbClr val="666666"/>
      </a:lt1>
      <a:dk2>
        <a:srgbClr val="DD3131"/>
      </a:dk2>
      <a:lt2>
        <a:srgbClr val="FF9900"/>
      </a:lt2>
      <a:accent1>
        <a:srgbClr val="FBD04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